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13" r:id="rId3"/>
    <p:sldId id="257" r:id="rId5"/>
    <p:sldId id="258" r:id="rId6"/>
    <p:sldId id="259" r:id="rId7"/>
    <p:sldId id="260" r:id="rId8"/>
    <p:sldId id="261" r:id="rId9"/>
    <p:sldId id="262" r:id="rId10"/>
    <p:sldId id="263" r:id="rId11"/>
    <p:sldId id="264" r:id="rId12"/>
    <p:sldId id="265" r:id="rId13"/>
    <p:sldId id="266" r:id="rId14"/>
    <p:sldId id="267" r:id="rId15"/>
    <p:sldId id="268" r:id="rId16"/>
    <p:sldId id="270" r:id="rId17"/>
    <p:sldId id="271" r:id="rId18"/>
    <p:sldId id="272" r:id="rId19"/>
    <p:sldId id="273" r:id="rId20"/>
    <p:sldId id="274" r:id="rId21"/>
    <p:sldId id="275" r:id="rId22"/>
    <p:sldId id="276" r:id="rId23"/>
    <p:sldId id="277" r:id="rId24"/>
    <p:sldId id="278" r:id="rId25"/>
    <p:sldId id="279" r:id="rId26"/>
    <p:sldId id="280" r:id="rId27"/>
    <p:sldId id="282" r:id="rId28"/>
    <p:sldId id="283" r:id="rId29"/>
    <p:sldId id="284" r:id="rId30"/>
    <p:sldId id="285" r:id="rId31"/>
    <p:sldId id="286" r:id="rId32"/>
    <p:sldId id="287" r:id="rId33"/>
    <p:sldId id="289" r:id="rId34"/>
    <p:sldId id="290" r:id="rId35"/>
    <p:sldId id="291" r:id="rId36"/>
    <p:sldId id="292" r:id="rId37"/>
    <p:sldId id="293" r:id="rId38"/>
    <p:sldId id="294" r:id="rId39"/>
    <p:sldId id="295" r:id="rId40"/>
    <p:sldId id="296" r:id="rId41"/>
    <p:sldId id="297" r:id="rId42"/>
    <p:sldId id="298" r:id="rId43"/>
    <p:sldId id="300" r:id="rId44"/>
    <p:sldId id="301" r:id="rId45"/>
    <p:sldId id="302" r:id="rId46"/>
    <p:sldId id="303" r:id="rId47"/>
    <p:sldId id="304" r:id="rId48"/>
    <p:sldId id="305" r:id="rId49"/>
    <p:sldId id="306" r:id="rId50"/>
    <p:sldId id="307" r:id="rId51"/>
    <p:sldId id="309" r:id="rId52"/>
    <p:sldId id="310" r:id="rId53"/>
    <p:sldId id="311" r:id="rId54"/>
    <p:sldId id="312" r:id="rId55"/>
    <p:sldId id="314" r:id="rId56"/>
    <p:sldId id="315" r:id="rId5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92"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092"/>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0" Type="http://schemas.openxmlformats.org/officeDocument/2006/relationships/tableStyles" Target="tableStyles.xml"/><Relationship Id="rId6" Type="http://schemas.openxmlformats.org/officeDocument/2006/relationships/slide" Target="slides/slide3.xml"/><Relationship Id="rId59" Type="http://schemas.openxmlformats.org/officeDocument/2006/relationships/viewProps" Target="viewProps.xml"/><Relationship Id="rId58" Type="http://schemas.openxmlformats.org/officeDocument/2006/relationships/presProps" Target="presProps.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7.wmf"/></Relationships>
</file>

<file path=ppt/drawings/_rels/vmlDrawing2.vml.rels><?xml version="1.0" encoding="UTF-8" standalone="yes"?>
<Relationships xmlns="http://schemas.openxmlformats.org/package/2006/relationships"><Relationship Id="rId4" Type="http://schemas.openxmlformats.org/officeDocument/2006/relationships/image" Target="../media/image11.wmf"/><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image" Target="../media/image10.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image" Target="../media/image13.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image" Target="../media/image13.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image" Target="../media/image26.wmf"/><Relationship Id="rId1" Type="http://schemas.openxmlformats.org/officeDocument/2006/relationships/image" Target="../media/image13.wmf"/></Relationships>
</file>

<file path=ppt/drawings/_rels/vmlDrawing7.vml.rels><?xml version="1.0" encoding="UTF-8" standalone="yes"?>
<Relationships xmlns="http://schemas.openxmlformats.org/package/2006/relationships"><Relationship Id="rId4" Type="http://schemas.openxmlformats.org/officeDocument/2006/relationships/image" Target="../media/image41.wmf"/><Relationship Id="rId3" Type="http://schemas.openxmlformats.org/officeDocument/2006/relationships/image" Target="../media/image40.wmf"/><Relationship Id="rId2" Type="http://schemas.openxmlformats.org/officeDocument/2006/relationships/image" Target="../media/image39.wmf"/><Relationship Id="rId1" Type="http://schemas.openxmlformats.org/officeDocument/2006/relationships/image" Target="../media/image13.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2.wmf"/></Relationships>
</file>

<file path=ppt/drawings/_rels/vmlDrawing9.vml.rels><?xml version="1.0" encoding="UTF-8" standalone="yes"?>
<Relationships xmlns="http://schemas.openxmlformats.org/package/2006/relationships"><Relationship Id="rId5" Type="http://schemas.openxmlformats.org/officeDocument/2006/relationships/image" Target="../media/image47.wmf"/><Relationship Id="rId4" Type="http://schemas.openxmlformats.org/officeDocument/2006/relationships/image" Target="../media/image46.wmf"/><Relationship Id="rId3" Type="http://schemas.openxmlformats.org/officeDocument/2006/relationships/image" Target="../media/image45.wmf"/><Relationship Id="rId2" Type="http://schemas.openxmlformats.org/officeDocument/2006/relationships/image" Target="../media/image43.wmf"/><Relationship Id="rId1" Type="http://schemas.openxmlformats.org/officeDocument/2006/relationships/image" Target="../media/image1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tags" Target="../tags/tag66.xml"/></Relationships>
</file>

<file path=ppt/slides/_rels/slide11.xml.rels><?xml version="1.0" encoding="UTF-8" standalone="yes"?>
<Relationships xmlns="http://schemas.openxmlformats.org/package/2006/relationships"><Relationship Id="rId9" Type="http://schemas.openxmlformats.org/officeDocument/2006/relationships/oleObject" Target="../embeddings/oleObject6.bin"/><Relationship Id="rId8" Type="http://schemas.openxmlformats.org/officeDocument/2006/relationships/oleObject" Target="../embeddings/oleObject5.bin"/><Relationship Id="rId7" Type="http://schemas.openxmlformats.org/officeDocument/2006/relationships/oleObject" Target="../embeddings/oleObject4.bin"/><Relationship Id="rId6" Type="http://schemas.openxmlformats.org/officeDocument/2006/relationships/oleObject" Target="../embeddings/oleObject3.bin"/><Relationship Id="rId5" Type="http://schemas.openxmlformats.org/officeDocument/2006/relationships/image" Target="../media/image8.wmf"/><Relationship Id="rId4" Type="http://schemas.openxmlformats.org/officeDocument/2006/relationships/oleObject" Target="../embeddings/oleObject2.bin"/><Relationship Id="rId3" Type="http://schemas.openxmlformats.org/officeDocument/2006/relationships/image" Target="../media/image7.wmf"/><Relationship Id="rId2" Type="http://schemas.openxmlformats.org/officeDocument/2006/relationships/oleObject" Target="../embeddings/oleObject1.bin"/><Relationship Id="rId12" Type="http://schemas.openxmlformats.org/officeDocument/2006/relationships/vmlDrawing" Target="../drawings/vmlDrawing1.vml"/><Relationship Id="rId11" Type="http://schemas.openxmlformats.org/officeDocument/2006/relationships/slideLayout" Target="../slideLayouts/slideLayout7.xml"/><Relationship Id="rId10" Type="http://schemas.openxmlformats.org/officeDocument/2006/relationships/image" Target="../media/image9.wmf"/><Relationship Id="rId1" Type="http://schemas.openxmlformats.org/officeDocument/2006/relationships/tags" Target="../tags/tag67.xml"/></Relationships>
</file>

<file path=ppt/slides/_rels/slide12.xml.rels><?xml version="1.0" encoding="UTF-8" standalone="yes"?>
<Relationships xmlns="http://schemas.openxmlformats.org/package/2006/relationships"><Relationship Id="rId9" Type="http://schemas.openxmlformats.org/officeDocument/2006/relationships/image" Target="../media/image11.wmf"/><Relationship Id="rId8" Type="http://schemas.openxmlformats.org/officeDocument/2006/relationships/oleObject" Target="../embeddings/oleObject10.bin"/><Relationship Id="rId7" Type="http://schemas.openxmlformats.org/officeDocument/2006/relationships/image" Target="../media/image8.wmf"/><Relationship Id="rId6" Type="http://schemas.openxmlformats.org/officeDocument/2006/relationships/oleObject" Target="../embeddings/oleObject9.bin"/><Relationship Id="rId5" Type="http://schemas.openxmlformats.org/officeDocument/2006/relationships/image" Target="../media/image7.wmf"/><Relationship Id="rId4" Type="http://schemas.openxmlformats.org/officeDocument/2006/relationships/oleObject" Target="../embeddings/oleObject8.bin"/><Relationship Id="rId3" Type="http://schemas.openxmlformats.org/officeDocument/2006/relationships/image" Target="../media/image10.wmf"/><Relationship Id="rId2" Type="http://schemas.openxmlformats.org/officeDocument/2006/relationships/oleObject" Target="../embeddings/oleObject7.bin"/><Relationship Id="rId11" Type="http://schemas.openxmlformats.org/officeDocument/2006/relationships/vmlDrawing" Target="../drawings/vmlDrawing2.vml"/><Relationship Id="rId10" Type="http://schemas.openxmlformats.org/officeDocument/2006/relationships/slideLayout" Target="../slideLayouts/slideLayout7.xml"/><Relationship Id="rId1" Type="http://schemas.openxmlformats.org/officeDocument/2006/relationships/tags" Target="../tags/tag68.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17.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vmlDrawing" Target="../drawings/vmlDrawing3.vml"/><Relationship Id="rId5" Type="http://schemas.openxmlformats.org/officeDocument/2006/relationships/slideLayout" Target="../slideLayouts/slideLayout7.xml"/><Relationship Id="rId4" Type="http://schemas.openxmlformats.org/officeDocument/2006/relationships/image" Target="../media/image14.wmf"/><Relationship Id="rId3" Type="http://schemas.openxmlformats.org/officeDocument/2006/relationships/oleObject" Target="../embeddings/oleObject12.bin"/><Relationship Id="rId2" Type="http://schemas.openxmlformats.org/officeDocument/2006/relationships/image" Target="../media/image13.wmf"/><Relationship Id="rId1" Type="http://schemas.openxmlformats.org/officeDocument/2006/relationships/oleObject" Target="../embeddings/oleObject11.bin"/></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19.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vmlDrawing" Target="../drawings/vmlDrawing4.vml"/><Relationship Id="rId5" Type="http://schemas.openxmlformats.org/officeDocument/2006/relationships/slideLayout" Target="../slideLayouts/slideLayout7.xml"/><Relationship Id="rId4" Type="http://schemas.openxmlformats.org/officeDocument/2006/relationships/image" Target="../media/image16.wmf"/><Relationship Id="rId3" Type="http://schemas.openxmlformats.org/officeDocument/2006/relationships/oleObject" Target="../embeddings/oleObject14.bin"/><Relationship Id="rId2" Type="http://schemas.openxmlformats.org/officeDocument/2006/relationships/image" Target="../media/image13.wmf"/><Relationship Id="rId1" Type="http://schemas.openxmlformats.org/officeDocument/2006/relationships/oleObject" Target="../embeddings/oleObject13.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image" Target="../media/image17.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image" Target="../media/image18.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image" Target="../media/image19.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7.xml"/><Relationship Id="rId2" Type="http://schemas.openxmlformats.org/officeDocument/2006/relationships/image" Target="../media/image21.png"/><Relationship Id="rId1" Type="http://schemas.openxmlformats.org/officeDocument/2006/relationships/image" Target="../media/image20.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image" Target="../media/image22.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image" Target="../media/image23.png"/></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vmlDrawing" Target="../drawings/vmlDrawing5.vml"/><Relationship Id="rId3" Type="http://schemas.openxmlformats.org/officeDocument/2006/relationships/slideLayout" Target="../slideLayouts/slideLayout7.xml"/><Relationship Id="rId2" Type="http://schemas.openxmlformats.org/officeDocument/2006/relationships/image" Target="../media/image24.wmf"/><Relationship Id="rId1" Type="http://schemas.openxmlformats.org/officeDocument/2006/relationships/oleObject" Target="../embeddings/oleObject15.bin"/></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image" Target="../media/image2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9" Type="http://schemas.openxmlformats.org/officeDocument/2006/relationships/vmlDrawing" Target="../drawings/vmlDrawing6.vml"/><Relationship Id="rId8" Type="http://schemas.openxmlformats.org/officeDocument/2006/relationships/slideLayout" Target="../slideLayouts/slideLayout7.xml"/><Relationship Id="rId7" Type="http://schemas.openxmlformats.org/officeDocument/2006/relationships/image" Target="../media/image28.png"/><Relationship Id="rId6" Type="http://schemas.openxmlformats.org/officeDocument/2006/relationships/image" Target="../media/image27.wmf"/><Relationship Id="rId5" Type="http://schemas.openxmlformats.org/officeDocument/2006/relationships/oleObject" Target="../embeddings/oleObject18.bin"/><Relationship Id="rId4" Type="http://schemas.openxmlformats.org/officeDocument/2006/relationships/image" Target="../media/image26.wmf"/><Relationship Id="rId3" Type="http://schemas.openxmlformats.org/officeDocument/2006/relationships/oleObject" Target="../embeddings/oleObject17.bin"/><Relationship Id="rId2" Type="http://schemas.openxmlformats.org/officeDocument/2006/relationships/image" Target="../media/image13.wmf"/><Relationship Id="rId10" Type="http://schemas.openxmlformats.org/officeDocument/2006/relationships/notesSlide" Target="../notesSlides/notesSlide24.xml"/><Relationship Id="rId1" Type="http://schemas.openxmlformats.org/officeDocument/2006/relationships/oleObject" Target="../embeddings/oleObject16.bin"/></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image" Target="../media/image29.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image" Target="../media/image30.pn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7.xml"/><Relationship Id="rId2" Type="http://schemas.openxmlformats.org/officeDocument/2006/relationships/image" Target="../media/image32.png"/><Relationship Id="rId1" Type="http://schemas.openxmlformats.org/officeDocument/2006/relationships/image" Target="../media/image31.png"/></Relationships>
</file>

<file path=ppt/slides/_rels/slide34.xml.rels><?xml version="1.0" encoding="UTF-8" standalone="yes"?>
<Relationships xmlns="http://schemas.openxmlformats.org/package/2006/relationships"><Relationship Id="rId5" Type="http://schemas.openxmlformats.org/officeDocument/2006/relationships/notesSlide" Target="../notesSlides/notesSlide28.xml"/><Relationship Id="rId4" Type="http://schemas.openxmlformats.org/officeDocument/2006/relationships/slideLayout" Target="../slideLayouts/slideLayout7.xml"/><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image" Target="../media/image33.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image" Target="../media/image36.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image" Target="../media/image37.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image" Target="../media/image38.pn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7.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40.xml.rels><?xml version="1.0" encoding="UTF-8" standalone="yes"?>
<Relationships xmlns="http://schemas.openxmlformats.org/package/2006/relationships"><Relationship Id="rId9" Type="http://schemas.openxmlformats.org/officeDocument/2006/relationships/image" Target="../media/image41.wmf"/><Relationship Id="rId8" Type="http://schemas.openxmlformats.org/officeDocument/2006/relationships/oleObject" Target="../embeddings/oleObject23.bin"/><Relationship Id="rId7" Type="http://schemas.openxmlformats.org/officeDocument/2006/relationships/oleObject" Target="../embeddings/oleObject22.bin"/><Relationship Id="rId6" Type="http://schemas.openxmlformats.org/officeDocument/2006/relationships/image" Target="../media/image40.wmf"/><Relationship Id="rId5" Type="http://schemas.openxmlformats.org/officeDocument/2006/relationships/oleObject" Target="../embeddings/oleObject21.bin"/><Relationship Id="rId4" Type="http://schemas.openxmlformats.org/officeDocument/2006/relationships/image" Target="../media/image39.wmf"/><Relationship Id="rId3" Type="http://schemas.openxmlformats.org/officeDocument/2006/relationships/oleObject" Target="../embeddings/oleObject20.bin"/><Relationship Id="rId2" Type="http://schemas.openxmlformats.org/officeDocument/2006/relationships/image" Target="../media/image13.wmf"/><Relationship Id="rId12" Type="http://schemas.openxmlformats.org/officeDocument/2006/relationships/notesSlide" Target="../notesSlides/notesSlide34.xml"/><Relationship Id="rId11" Type="http://schemas.openxmlformats.org/officeDocument/2006/relationships/vmlDrawing" Target="../drawings/vmlDrawing7.vml"/><Relationship Id="rId10" Type="http://schemas.openxmlformats.org/officeDocument/2006/relationships/slideLayout" Target="../slideLayouts/slideLayout7.xml"/><Relationship Id="rId1" Type="http://schemas.openxmlformats.org/officeDocument/2006/relationships/oleObject" Target="../embeddings/oleObject19.bin"/></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35.xml"/><Relationship Id="rId4" Type="http://schemas.openxmlformats.org/officeDocument/2006/relationships/vmlDrawing" Target="../drawings/vmlDrawing8.vml"/><Relationship Id="rId3" Type="http://schemas.openxmlformats.org/officeDocument/2006/relationships/slideLayout" Target="../slideLayouts/slideLayout7.xml"/><Relationship Id="rId2" Type="http://schemas.openxmlformats.org/officeDocument/2006/relationships/image" Target="../media/image42.wmf"/><Relationship Id="rId1" Type="http://schemas.openxmlformats.org/officeDocument/2006/relationships/oleObject" Target="../embeddings/oleObject24.bin"/></Relationships>
</file>

<file path=ppt/slides/_rels/slide42.xml.rels><?xml version="1.0" encoding="UTF-8" standalone="yes"?>
<Relationships xmlns="http://schemas.openxmlformats.org/package/2006/relationships"><Relationship Id="rId9" Type="http://schemas.openxmlformats.org/officeDocument/2006/relationships/image" Target="../media/image46.wmf"/><Relationship Id="rId8" Type="http://schemas.openxmlformats.org/officeDocument/2006/relationships/oleObject" Target="../embeddings/oleObject28.bin"/><Relationship Id="rId7" Type="http://schemas.openxmlformats.org/officeDocument/2006/relationships/image" Target="../media/image45.wmf"/><Relationship Id="rId6" Type="http://schemas.openxmlformats.org/officeDocument/2006/relationships/oleObject" Target="../embeddings/oleObject27.bin"/><Relationship Id="rId5" Type="http://schemas.openxmlformats.org/officeDocument/2006/relationships/image" Target="../media/image44.png"/><Relationship Id="rId4" Type="http://schemas.openxmlformats.org/officeDocument/2006/relationships/image" Target="../media/image43.wmf"/><Relationship Id="rId3" Type="http://schemas.openxmlformats.org/officeDocument/2006/relationships/oleObject" Target="../embeddings/oleObject26.bin"/><Relationship Id="rId2" Type="http://schemas.openxmlformats.org/officeDocument/2006/relationships/image" Target="../media/image13.wmf"/><Relationship Id="rId15" Type="http://schemas.openxmlformats.org/officeDocument/2006/relationships/notesSlide" Target="../notesSlides/notesSlide36.xml"/><Relationship Id="rId14" Type="http://schemas.openxmlformats.org/officeDocument/2006/relationships/vmlDrawing" Target="../drawings/vmlDrawing9.vml"/><Relationship Id="rId13" Type="http://schemas.openxmlformats.org/officeDocument/2006/relationships/slideLayout" Target="../slideLayouts/slideLayout7.xml"/><Relationship Id="rId12" Type="http://schemas.openxmlformats.org/officeDocument/2006/relationships/oleObject" Target="../embeddings/oleObject30.bin"/><Relationship Id="rId11" Type="http://schemas.openxmlformats.org/officeDocument/2006/relationships/image" Target="../media/image47.wmf"/><Relationship Id="rId10" Type="http://schemas.openxmlformats.org/officeDocument/2006/relationships/oleObject" Target="../embeddings/oleObject29.bin"/><Relationship Id="rId1" Type="http://schemas.openxmlformats.org/officeDocument/2006/relationships/oleObject" Target="../embeddings/oleObject25.bin"/></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7.xml"/><Relationship Id="rId1" Type="http://schemas.openxmlformats.org/officeDocument/2006/relationships/image" Target="../media/image48.png"/></Relationships>
</file>

<file path=ppt/slides/_rels/slide45.xml.rels><?xml version="1.0" encoding="UTF-8" standalone="yes"?>
<Relationships xmlns="http://schemas.openxmlformats.org/package/2006/relationships"><Relationship Id="rId5" Type="http://schemas.openxmlformats.org/officeDocument/2006/relationships/notesSlide" Target="../notesSlides/notesSlide39.xml"/><Relationship Id="rId4" Type="http://schemas.openxmlformats.org/officeDocument/2006/relationships/slideLayout" Target="../slideLayouts/slideLayout7.xml"/><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image" Target="../media/image49.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7.xml"/><Relationship Id="rId1" Type="http://schemas.openxmlformats.org/officeDocument/2006/relationships/image" Target="../media/image52.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7.xml"/><Relationship Id="rId1" Type="http://schemas.openxmlformats.org/officeDocument/2006/relationships/image" Target="../media/image53.pn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7.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tags" Target="../tags/tag63.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7.xml"/><Relationship Id="rId1" Type="http://schemas.openxmlformats.org/officeDocument/2006/relationships/image" Target="../media/image54.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7.xml"/><Relationship Id="rId1" Type="http://schemas.openxmlformats.org/officeDocument/2006/relationships/image" Target="../media/image55.png"/></Relationships>
</file>

<file path=ppt/slides/_rels/slide52.xml.rels><?xml version="1.0" encoding="UTF-8" standalone="yes"?>
<Relationships xmlns="http://schemas.openxmlformats.org/package/2006/relationships"><Relationship Id="rId5" Type="http://schemas.openxmlformats.org/officeDocument/2006/relationships/notesSlide" Target="../notesSlides/notesSlide46.xml"/><Relationship Id="rId4" Type="http://schemas.openxmlformats.org/officeDocument/2006/relationships/slideLayout" Target="../slideLayouts/slideLayout7.xml"/><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image" Target="../media/image56.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7.xml"/><Relationship Id="rId1" Type="http://schemas.openxmlformats.org/officeDocument/2006/relationships/image" Target="../media/image59.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7.xml"/><Relationship Id="rId1" Type="http://schemas.openxmlformats.org/officeDocument/2006/relationships/image" Target="../media/image60.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6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0256978">
            <a:off x="8760250" y="3576329"/>
            <a:ext cx="4208793" cy="4122855"/>
            <a:chOff x="-444096" y="-90212"/>
            <a:chExt cx="4208793" cy="4122855"/>
          </a:xfrm>
        </p:grpSpPr>
        <p:sp>
          <p:nvSpPr>
            <p:cNvPr id="3" name="椭圆 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0" name="椭圆 9"/>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1" name="椭圆 10"/>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47" name="组合 46"/>
          <p:cNvGrpSpPr/>
          <p:nvPr/>
        </p:nvGrpSpPr>
        <p:grpSpPr>
          <a:xfrm>
            <a:off x="0" y="0"/>
            <a:ext cx="410444" cy="5910196"/>
            <a:chOff x="0" y="0"/>
            <a:chExt cx="410444" cy="5910196"/>
          </a:xfrm>
        </p:grpSpPr>
        <p:grpSp>
          <p:nvGrpSpPr>
            <p:cNvPr id="22" name="组合 21"/>
            <p:cNvGrpSpPr/>
            <p:nvPr/>
          </p:nvGrpSpPr>
          <p:grpSpPr>
            <a:xfrm>
              <a:off x="0" y="180000"/>
              <a:ext cx="180000" cy="5730196"/>
              <a:chOff x="0" y="180000"/>
              <a:chExt cx="180000" cy="5730196"/>
            </a:xfrm>
            <a:solidFill>
              <a:srgbClr val="887875"/>
            </a:solidFill>
          </p:grpSpPr>
          <p:sp>
            <p:nvSpPr>
              <p:cNvPr id="9" name="矩形 8"/>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等腰三角形 2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42" name="矩形 41"/>
          <p:cNvSpPr/>
          <p:nvPr/>
        </p:nvSpPr>
        <p:spPr>
          <a:xfrm rot="5400000">
            <a:off x="6275070" y="-2272665"/>
            <a:ext cx="95250" cy="710057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charset="-122"/>
              <a:ea typeface="微软雅黑" panose="020B0503020204020204" charset="-122"/>
              <a:sym typeface="微软雅黑" panose="020B0503020204020204" charset="-122"/>
            </a:endParaRPr>
          </a:p>
        </p:txBody>
      </p:sp>
      <p:grpSp>
        <p:nvGrpSpPr>
          <p:cNvPr id="46" name="组合 45"/>
          <p:cNvGrpSpPr/>
          <p:nvPr/>
        </p:nvGrpSpPr>
        <p:grpSpPr>
          <a:xfrm>
            <a:off x="0" y="0"/>
            <a:ext cx="9015656" cy="402315"/>
            <a:chOff x="0" y="0"/>
            <a:chExt cx="9015656" cy="402315"/>
          </a:xfrm>
        </p:grpSpPr>
        <p:grpSp>
          <p:nvGrpSpPr>
            <p:cNvPr id="23" name="组合 22"/>
            <p:cNvGrpSpPr/>
            <p:nvPr/>
          </p:nvGrpSpPr>
          <p:grpSpPr>
            <a:xfrm>
              <a:off x="0" y="0"/>
              <a:ext cx="9015656" cy="180000"/>
              <a:chOff x="0" y="0"/>
              <a:chExt cx="9015656" cy="180000"/>
            </a:xfrm>
            <a:solidFill>
              <a:srgbClr val="887875"/>
            </a:solidFill>
          </p:grpSpPr>
          <p:sp>
            <p:nvSpPr>
              <p:cNvPr id="8" name="矩形 7"/>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charset="-122"/>
                  <a:ea typeface="微软雅黑" panose="020B0503020204020204" charset="-122"/>
                  <a:sym typeface="微软雅黑" panose="020B0503020204020204" charset="-122"/>
                </a:endParaRPr>
              </a:p>
            </p:txBody>
          </p:sp>
          <p:sp>
            <p:nvSpPr>
              <p:cNvPr id="20" name="等腰三角形 19"/>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grpSp>
        <p:grpSp>
          <p:nvGrpSpPr>
            <p:cNvPr id="30" name="组合 29"/>
            <p:cNvGrpSpPr/>
            <p:nvPr/>
          </p:nvGrpSpPr>
          <p:grpSpPr>
            <a:xfrm>
              <a:off x="1" y="222315"/>
              <a:ext cx="7229328" cy="180000"/>
              <a:chOff x="0" y="170600"/>
              <a:chExt cx="7162213" cy="189400"/>
            </a:xfrm>
          </p:grpSpPr>
          <p:sp>
            <p:nvSpPr>
              <p:cNvPr id="26" name="等腰三角形 25"/>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sp>
            <p:nvSpPr>
              <p:cNvPr id="25" name="矩形 24"/>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grpSp>
      </p:grpSp>
      <p:grpSp>
        <p:nvGrpSpPr>
          <p:cNvPr id="73" name="组合 72" descr="7b0a2020202022776f7264617274223a2022220a7d0a"/>
          <p:cNvGrpSpPr/>
          <p:nvPr/>
        </p:nvGrpSpPr>
        <p:grpSpPr>
          <a:xfrm>
            <a:off x="1912480" y="1475714"/>
            <a:ext cx="8534121" cy="3853667"/>
            <a:chOff x="1364475" y="-496596"/>
            <a:chExt cx="8534121" cy="3853667"/>
          </a:xfrm>
        </p:grpSpPr>
        <p:sp>
          <p:nvSpPr>
            <p:cNvPr id="56" name="椭圆 55"/>
            <p:cNvSpPr/>
            <p:nvPr/>
          </p:nvSpPr>
          <p:spPr>
            <a:xfrm rot="5400000">
              <a:off x="1343050" y="1946288"/>
              <a:ext cx="1432208" cy="1389358"/>
            </a:xfrm>
            <a:prstGeom prst="ellipse">
              <a:avLst/>
            </a:prstGeom>
            <a:pattFill prst="dkDnDiag">
              <a:fgClr>
                <a:srgbClr val="FBEAC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72" name="组合 71"/>
            <p:cNvGrpSpPr/>
            <p:nvPr/>
          </p:nvGrpSpPr>
          <p:grpSpPr>
            <a:xfrm>
              <a:off x="1651851" y="-496596"/>
              <a:ext cx="8246745" cy="2679367"/>
              <a:chOff x="1651851" y="-496596"/>
              <a:chExt cx="8246745" cy="2679367"/>
            </a:xfrm>
          </p:grpSpPr>
          <p:sp>
            <p:nvSpPr>
              <p:cNvPr id="4" name="文本框 3"/>
              <p:cNvSpPr txBox="1"/>
              <p:nvPr/>
            </p:nvSpPr>
            <p:spPr>
              <a:xfrm>
                <a:off x="1651851" y="-496596"/>
                <a:ext cx="8246745" cy="2214880"/>
              </a:xfrm>
              <a:prstGeom prst="rect">
                <a:avLst/>
              </a:prstGeom>
              <a:noFill/>
            </p:spPr>
            <p:txBody>
              <a:bodyPr wrap="square" rtlCol="0">
                <a:spAutoFit/>
              </a:bodyPr>
              <a:lstStyle/>
              <a:p>
                <a:pPr algn="ctr"/>
                <a:r>
                  <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charset="-122"/>
                  </a:rPr>
                  <a:t>学考金典</a:t>
                </a:r>
                <a:endPar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charset="-122"/>
                </a:endParaRPr>
              </a:p>
            </p:txBody>
          </p:sp>
          <p:sp>
            <p:nvSpPr>
              <p:cNvPr id="57" name="椭圆 56"/>
              <p:cNvSpPr/>
              <p:nvPr/>
            </p:nvSpPr>
            <p:spPr>
              <a:xfrm rot="5400000">
                <a:off x="2054258" y="1599688"/>
                <a:ext cx="600682" cy="565484"/>
              </a:xfrm>
              <a:prstGeom prst="ellipse">
                <a:avLst/>
              </a:prstGeom>
              <a:solidFill>
                <a:srgbClr val="99C9C8">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58" name="椭圆 57"/>
              <p:cNvSpPr/>
              <p:nvPr/>
            </p:nvSpPr>
            <p:spPr>
              <a:xfrm rot="5400000" flipH="1">
                <a:off x="2993333" y="1501839"/>
                <a:ext cx="321478" cy="311858"/>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grpSp>
      <p:sp>
        <p:nvSpPr>
          <p:cNvPr id="12" name="文本框 11"/>
          <p:cNvSpPr txBox="1"/>
          <p:nvPr/>
        </p:nvSpPr>
        <p:spPr>
          <a:xfrm>
            <a:off x="2924175" y="704215"/>
            <a:ext cx="6796405" cy="460375"/>
          </a:xfrm>
          <a:prstGeom prst="rect">
            <a:avLst/>
          </a:prstGeom>
          <a:noFill/>
        </p:spPr>
        <p:txBody>
          <a:bodyPr wrap="square" rtlCol="0">
            <a:spAutoFit/>
          </a:bodyPr>
          <a:p>
            <a:pPr algn="dist"/>
            <a:r>
              <a:rPr lang="zh-CN" altLang="en-US" sz="2400">
                <a:latin typeface="黑体" panose="02010609060101010101" charset="-122"/>
                <a:ea typeface="黑体" panose="02010609060101010101" charset="-122"/>
              </a:rPr>
              <a:t>广西壮族自治区中小学教辅材料推荐目录品种</a:t>
            </a:r>
            <a:endParaRPr lang="zh-CN" altLang="en-US" sz="2400">
              <a:latin typeface="黑体" panose="02010609060101010101" charset="-122"/>
              <a:ea typeface="黑体" panose="02010609060101010101" charset="-122"/>
            </a:endParaRPr>
          </a:p>
        </p:txBody>
      </p:sp>
      <p:sp>
        <p:nvSpPr>
          <p:cNvPr id="13" name="文本框 12"/>
          <p:cNvSpPr txBox="1"/>
          <p:nvPr/>
        </p:nvSpPr>
        <p:spPr>
          <a:xfrm>
            <a:off x="3361690" y="3613785"/>
            <a:ext cx="5923280" cy="583565"/>
          </a:xfrm>
          <a:prstGeom prst="rect">
            <a:avLst/>
          </a:prstGeom>
          <a:noFill/>
        </p:spPr>
        <p:txBody>
          <a:bodyPr wrap="square" rtlCol="0">
            <a:spAutoFit/>
          </a:bodyPr>
          <a:p>
            <a:pPr algn="dist"/>
            <a:r>
              <a:rPr lang="zh-CN" altLang="en-US" sz="3200">
                <a:solidFill>
                  <a:schemeClr val="tx1">
                    <a:lumMod val="75000"/>
                    <a:lumOff val="25000"/>
                  </a:schemeClr>
                </a:solidFill>
                <a:latin typeface="黑体" panose="02010609060101010101" charset="-122"/>
                <a:ea typeface="黑体" panose="02010609060101010101" charset="-122"/>
              </a:rPr>
              <a:t>广西普通高中学业水平考试</a:t>
            </a:r>
            <a:endParaRPr lang="zh-CN" altLang="en-US" sz="3200">
              <a:solidFill>
                <a:schemeClr val="tx1">
                  <a:lumMod val="75000"/>
                  <a:lumOff val="25000"/>
                </a:schemeClr>
              </a:solidFill>
              <a:latin typeface="黑体" panose="02010609060101010101" charset="-122"/>
              <a:ea typeface="黑体" panose="02010609060101010101" charset="-122"/>
            </a:endParaRPr>
          </a:p>
        </p:txBody>
      </p:sp>
      <p:sp>
        <p:nvSpPr>
          <p:cNvPr id="14" name="文本框 13"/>
          <p:cNvSpPr txBox="1"/>
          <p:nvPr/>
        </p:nvSpPr>
        <p:spPr>
          <a:xfrm>
            <a:off x="4697730" y="4413250"/>
            <a:ext cx="3248660" cy="829945"/>
          </a:xfrm>
          <a:prstGeom prst="rect">
            <a:avLst/>
          </a:prstGeom>
          <a:noFill/>
        </p:spPr>
        <p:txBody>
          <a:bodyPr wrap="square" rtlCol="0">
            <a:spAutoFit/>
          </a:bodyPr>
          <a:p>
            <a:pPr algn="dist"/>
            <a:r>
              <a:rPr lang="zh-CN" altLang="en-US" sz="4800" b="1">
                <a:solidFill>
                  <a:schemeClr val="tx1">
                    <a:lumMod val="75000"/>
                    <a:lumOff val="25000"/>
                  </a:schemeClr>
                </a:solidFill>
                <a:latin typeface="宋体" panose="02010600030101010101" pitchFamily="2" charset="-122"/>
                <a:ea typeface="宋体" panose="02010600030101010101" pitchFamily="2" charset="-122"/>
              </a:rPr>
              <a:t>训练指导</a:t>
            </a:r>
            <a:endParaRPr lang="zh-CN" altLang="en-US" sz="4800" b="1">
              <a:solidFill>
                <a:schemeClr val="tx1">
                  <a:lumMod val="75000"/>
                  <a:lumOff val="25000"/>
                </a:schemeClr>
              </a:solidFill>
              <a:latin typeface="宋体" panose="02010600030101010101" pitchFamily="2" charset="-122"/>
              <a:ea typeface="宋体" panose="02010600030101010101" pitchFamily="2" charset="-122"/>
            </a:endParaRPr>
          </a:p>
        </p:txBody>
      </p:sp>
      <p:sp>
        <p:nvSpPr>
          <p:cNvPr id="33" name="流程图: 终止 32"/>
          <p:cNvSpPr/>
          <p:nvPr/>
        </p:nvSpPr>
        <p:spPr>
          <a:xfrm>
            <a:off x="5336540" y="5536565"/>
            <a:ext cx="1973580" cy="775335"/>
          </a:xfrm>
          <a:prstGeom prst="flowChartTerminator">
            <a:avLst/>
          </a:prstGeom>
          <a:solidFill>
            <a:srgbClr val="F4C57A"/>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b="1">
                <a:solidFill>
                  <a:schemeClr val="tx1">
                    <a:lumMod val="75000"/>
                    <a:lumOff val="25000"/>
                  </a:schemeClr>
                </a:solidFill>
                <a:latin typeface="黑体" panose="02010609060101010101" charset="-122"/>
                <a:ea typeface="黑体" panose="02010609060101010101" charset="-122"/>
              </a:rPr>
              <a:t>化学</a:t>
            </a:r>
            <a:endParaRPr lang="zh-CN" altLang="en-US" sz="3600" b="1">
              <a:solidFill>
                <a:schemeClr val="tx1">
                  <a:lumMod val="75000"/>
                  <a:lumOff val="2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custDataLst>
              <p:tags r:id="rId1"/>
            </p:custDataLst>
          </p:nvPr>
        </p:nvSpPr>
        <p:spPr>
          <a:xfrm>
            <a:off x="742950" y="333375"/>
            <a:ext cx="10857230" cy="6317615"/>
          </a:xfrm>
          <a:prstGeom prst="rect">
            <a:avLst/>
          </a:prstGeom>
          <a:noFill/>
        </p:spPr>
        <p:txBody>
          <a:bodyPr wrap="square" rtlCol="0">
            <a:noAutofit/>
          </a:bodyPr>
          <a:p>
            <a:pPr indent="528955" algn="just" fontAlgn="auto">
              <a:lnSpc>
                <a:spcPct val="130000"/>
              </a:lnSpc>
              <a:spcBef>
                <a:spcPts val="0"/>
              </a:spcBef>
              <a:spcAft>
                <a:spcPts val="0"/>
              </a:spcAft>
              <a:buClrTx/>
              <a:buSzTx/>
              <a:buFontTx/>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（五）</a:t>
            </a:r>
            <a:r>
              <a:rPr lang="zh-CN" altLang="en-US" sz="2800" b="1" dirty="0">
                <a:latin typeface="宋体" panose="02010600030101010101" pitchFamily="2" charset="-122"/>
                <a:ea typeface="宋体" panose="02010600030101010101" pitchFamily="2" charset="-122"/>
                <a:cs typeface="黑体" panose="02010609060101010101" charset="-122"/>
                <a:sym typeface="微软雅黑" panose="020B0503020204020204" charset="-122"/>
              </a:rPr>
              <a:t>烷烃的化学性质</a:t>
            </a:r>
            <a:endParaRPr lang="zh-CN" altLang="en-US" sz="2800" b="1" dirty="0">
              <a:solidFill>
                <a:schemeClr val="tx1"/>
              </a:solidFill>
              <a:latin typeface="宋体" panose="02010600030101010101" pitchFamily="2" charset="-122"/>
              <a:ea typeface="宋体" panose="02010600030101010101" pitchFamily="2" charset="-122"/>
              <a:cs typeface="黑体" panose="02010609060101010101" charset="-122"/>
              <a:sym typeface="微软雅黑" panose="020B0503020204020204" charset="-122"/>
            </a:endParaRPr>
          </a:p>
          <a:p>
            <a:pPr indent="528955" algn="just" fontAlgn="auto">
              <a:lnSpc>
                <a:spcPct val="130000"/>
              </a:lnSpc>
              <a:spcBef>
                <a:spcPts val="0"/>
              </a:spcBef>
              <a:spcAft>
                <a:spcPts val="0"/>
              </a:spcAft>
              <a:buClrTx/>
              <a:buSzTx/>
              <a:buFontTx/>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1.</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甲烷的结构及性质</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甲烷的存在</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天然气、沼气、油田气和煤矿坑道气的主要成分均为甲烷。</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甲烷的物理性质</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无色、无气味气体</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极难溶于水</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其密度比空气的小。</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(3)</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甲烷分子的组成与结构见下表。</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(4)</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甲烷的化学性质</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一般情况下</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甲烷的化学性质很稳定</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跟强酸、强碱或高锰酸钾等强氧化剂等都不反应。</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5" name="图片 4"/>
          <p:cNvPicPr>
            <a:picLocks noChangeAspect="1"/>
          </p:cNvPicPr>
          <p:nvPr/>
        </p:nvPicPr>
        <p:blipFill>
          <a:blip r:embed="rId2"/>
          <a:stretch>
            <a:fillRect/>
          </a:stretch>
        </p:blipFill>
        <p:spPr>
          <a:xfrm>
            <a:off x="2008505" y="3093720"/>
            <a:ext cx="7428865" cy="20707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custDataLst>
              <p:tags r:id="rId1"/>
            </p:custDataLst>
          </p:nvPr>
        </p:nvSpPr>
        <p:spPr>
          <a:xfrm>
            <a:off x="939165" y="1165860"/>
            <a:ext cx="10500995" cy="5173980"/>
          </a:xfrm>
          <a:prstGeom prst="rect">
            <a:avLst/>
          </a:prstGeom>
          <a:noFill/>
        </p:spPr>
        <p:txBody>
          <a:bodyPr wrap="square" rtlCol="0">
            <a:noAutofit/>
          </a:bodyPr>
          <a:p>
            <a:pPr indent="528955" algn="just" fontAlgn="auto">
              <a:lnSpc>
                <a:spcPct val="130000"/>
              </a:lnSpc>
              <a:spcBef>
                <a:spcPts val="0"/>
              </a:spcBef>
              <a:spcAft>
                <a:spcPts val="0"/>
              </a:spcAft>
              <a:buClrTx/>
              <a:buSzTx/>
              <a:buFontTx/>
            </a:pP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①</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甲烷的氧化反应</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燃烧反应</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甲烷与氧气燃烧的化学方程式为</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CH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4</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+2O</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2 </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CO</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+2H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O</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②</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甲烷的取代反应</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:CH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4</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+Cl</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CH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3</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Cl+HCl</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CH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3</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Cl+Cl</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CH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Cl</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+HCl</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CH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Cl</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+Cl</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CHCl</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3</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+HCl</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CHCl</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3</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+Cl</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CCl</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4</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+HCl</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。有机物分子里的某些原子或原子团被其他原子或原子团所替代的反应称为取代反应。</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③</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甲烷受热分解</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:CH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4</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C+2H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分解温度通常在</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1000</a:t>
            </a: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以上</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说明甲烷的热稳定性很强</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graphicFrame>
        <p:nvGraphicFramePr>
          <p:cNvPr id="6" name="对象 5"/>
          <p:cNvGraphicFramePr/>
          <p:nvPr/>
        </p:nvGraphicFramePr>
        <p:xfrm>
          <a:off x="2524760" y="2190750"/>
          <a:ext cx="1054735" cy="480695"/>
        </p:xfrm>
        <a:graphic>
          <a:graphicData uri="http://schemas.openxmlformats.org/presentationml/2006/ole">
            <mc:AlternateContent xmlns:mc="http://schemas.openxmlformats.org/markup-compatibility/2006">
              <mc:Choice xmlns:v="urn:schemas-microsoft-com:vml" Requires="v">
                <p:oleObj spid="_x0000_s7" name="" r:id="rId2" imgW="654050" imgH="334010" progId="Equation.KSEE3">
                  <p:embed/>
                </p:oleObj>
              </mc:Choice>
              <mc:Fallback>
                <p:oleObj name="" r:id="rId2" imgW="654050" imgH="334010" progId="Equation.KSEE3">
                  <p:embed/>
                  <p:pic>
                    <p:nvPicPr>
                      <p:cNvPr id="0" name="图片 6"/>
                      <p:cNvPicPr/>
                      <p:nvPr/>
                    </p:nvPicPr>
                    <p:blipFill>
                      <a:blip r:embed="rId3"/>
                      <a:stretch>
                        <a:fillRect/>
                      </a:stretch>
                    </p:blipFill>
                    <p:spPr>
                      <a:xfrm>
                        <a:off x="2524760" y="2190750"/>
                        <a:ext cx="1054735" cy="480695"/>
                      </a:xfrm>
                      <a:prstGeom prst="rect">
                        <a:avLst/>
                      </a:prstGeom>
                    </p:spPr>
                  </p:pic>
                </p:oleObj>
              </mc:Fallback>
            </mc:AlternateContent>
          </a:graphicData>
        </a:graphic>
      </p:graphicFrame>
      <p:graphicFrame>
        <p:nvGraphicFramePr>
          <p:cNvPr id="9" name="对象 8"/>
          <p:cNvGraphicFramePr/>
          <p:nvPr/>
        </p:nvGraphicFramePr>
        <p:xfrm>
          <a:off x="5121910" y="2726055"/>
          <a:ext cx="701040" cy="410845"/>
        </p:xfrm>
        <a:graphic>
          <a:graphicData uri="http://schemas.openxmlformats.org/presentationml/2006/ole">
            <mc:AlternateContent xmlns:mc="http://schemas.openxmlformats.org/markup-compatibility/2006">
              <mc:Choice xmlns:v="urn:schemas-microsoft-com:vml" Requires="v">
                <p:oleObj spid="_x0000_s10" name="" r:id="rId4" imgW="701040" imgH="410845" progId="Equation.KSEE3">
                  <p:embed/>
                </p:oleObj>
              </mc:Choice>
              <mc:Fallback>
                <p:oleObj name="" r:id="rId4" imgW="701040" imgH="410845" progId="Equation.KSEE3">
                  <p:embed/>
                  <p:pic>
                    <p:nvPicPr>
                      <p:cNvPr id="0" name="图片 9"/>
                      <p:cNvPicPr/>
                      <p:nvPr/>
                    </p:nvPicPr>
                    <p:blipFill>
                      <a:blip r:embed="rId5"/>
                      <a:stretch>
                        <a:fillRect/>
                      </a:stretch>
                    </p:blipFill>
                    <p:spPr>
                      <a:xfrm>
                        <a:off x="5121910" y="2726055"/>
                        <a:ext cx="701040" cy="410845"/>
                      </a:xfrm>
                      <a:prstGeom prst="rect">
                        <a:avLst/>
                      </a:prstGeom>
                    </p:spPr>
                  </p:pic>
                </p:oleObj>
              </mc:Fallback>
            </mc:AlternateContent>
          </a:graphicData>
        </a:graphic>
      </p:graphicFrame>
      <p:graphicFrame>
        <p:nvGraphicFramePr>
          <p:cNvPr id="13" name="对象 12"/>
          <p:cNvGraphicFramePr/>
          <p:nvPr/>
        </p:nvGraphicFramePr>
        <p:xfrm>
          <a:off x="8846185" y="2726055"/>
          <a:ext cx="701040" cy="410845"/>
        </p:xfrm>
        <a:graphic>
          <a:graphicData uri="http://schemas.openxmlformats.org/presentationml/2006/ole">
            <mc:AlternateContent xmlns:mc="http://schemas.openxmlformats.org/markup-compatibility/2006">
              <mc:Choice xmlns:v="urn:schemas-microsoft-com:vml" Requires="v">
                <p:oleObj spid="_x0000_s14" name="" r:id="rId6" imgW="701040" imgH="410845" progId="Equation.KSEE3">
                  <p:embed/>
                </p:oleObj>
              </mc:Choice>
              <mc:Fallback>
                <p:oleObj name="" r:id="rId6" imgW="701040" imgH="410845" progId="Equation.KSEE3">
                  <p:embed/>
                  <p:pic>
                    <p:nvPicPr>
                      <p:cNvPr id="0" name="图片 9"/>
                      <p:cNvPicPr/>
                      <p:nvPr/>
                    </p:nvPicPr>
                    <p:blipFill>
                      <a:blip r:embed="rId5"/>
                      <a:stretch>
                        <a:fillRect/>
                      </a:stretch>
                    </p:blipFill>
                    <p:spPr>
                      <a:xfrm>
                        <a:off x="8846185" y="2726055"/>
                        <a:ext cx="701040" cy="410845"/>
                      </a:xfrm>
                      <a:prstGeom prst="rect">
                        <a:avLst/>
                      </a:prstGeom>
                    </p:spPr>
                  </p:pic>
                </p:oleObj>
              </mc:Fallback>
            </mc:AlternateContent>
          </a:graphicData>
        </a:graphic>
      </p:graphicFrame>
      <p:graphicFrame>
        <p:nvGraphicFramePr>
          <p:cNvPr id="15" name="对象 14"/>
          <p:cNvGraphicFramePr/>
          <p:nvPr/>
        </p:nvGraphicFramePr>
        <p:xfrm>
          <a:off x="2416810" y="3223260"/>
          <a:ext cx="701040" cy="410845"/>
        </p:xfrm>
        <a:graphic>
          <a:graphicData uri="http://schemas.openxmlformats.org/presentationml/2006/ole">
            <mc:AlternateContent xmlns:mc="http://schemas.openxmlformats.org/markup-compatibility/2006">
              <mc:Choice xmlns:v="urn:schemas-microsoft-com:vml" Requires="v">
                <p:oleObj spid="_x0000_s16" name="" r:id="rId7" imgW="701040" imgH="410845" progId="Equation.KSEE3">
                  <p:embed/>
                </p:oleObj>
              </mc:Choice>
              <mc:Fallback>
                <p:oleObj name="" r:id="rId7" imgW="701040" imgH="410845" progId="Equation.KSEE3">
                  <p:embed/>
                  <p:pic>
                    <p:nvPicPr>
                      <p:cNvPr id="0" name="图片 9"/>
                      <p:cNvPicPr/>
                      <p:nvPr/>
                    </p:nvPicPr>
                    <p:blipFill>
                      <a:blip r:embed="rId5"/>
                      <a:stretch>
                        <a:fillRect/>
                      </a:stretch>
                    </p:blipFill>
                    <p:spPr>
                      <a:xfrm>
                        <a:off x="2416810" y="3223260"/>
                        <a:ext cx="701040" cy="410845"/>
                      </a:xfrm>
                      <a:prstGeom prst="rect">
                        <a:avLst/>
                      </a:prstGeom>
                    </p:spPr>
                  </p:pic>
                </p:oleObj>
              </mc:Fallback>
            </mc:AlternateContent>
          </a:graphicData>
        </a:graphic>
      </p:graphicFrame>
      <p:graphicFrame>
        <p:nvGraphicFramePr>
          <p:cNvPr id="17" name="对象 16"/>
          <p:cNvGraphicFramePr/>
          <p:nvPr/>
        </p:nvGraphicFramePr>
        <p:xfrm>
          <a:off x="6022975" y="3223260"/>
          <a:ext cx="701040" cy="410845"/>
        </p:xfrm>
        <a:graphic>
          <a:graphicData uri="http://schemas.openxmlformats.org/presentationml/2006/ole">
            <mc:AlternateContent xmlns:mc="http://schemas.openxmlformats.org/markup-compatibility/2006">
              <mc:Choice xmlns:v="urn:schemas-microsoft-com:vml" Requires="v">
                <p:oleObj spid="_x0000_s18" name="" r:id="rId8" imgW="701040" imgH="410845" progId="Equation.KSEE3">
                  <p:embed/>
                </p:oleObj>
              </mc:Choice>
              <mc:Fallback>
                <p:oleObj name="" r:id="rId8" imgW="701040" imgH="410845" progId="Equation.KSEE3">
                  <p:embed/>
                  <p:pic>
                    <p:nvPicPr>
                      <p:cNvPr id="0" name="图片 9"/>
                      <p:cNvPicPr/>
                      <p:nvPr/>
                    </p:nvPicPr>
                    <p:blipFill>
                      <a:blip r:embed="rId5"/>
                      <a:stretch>
                        <a:fillRect/>
                      </a:stretch>
                    </p:blipFill>
                    <p:spPr>
                      <a:xfrm>
                        <a:off x="6022975" y="3223260"/>
                        <a:ext cx="701040" cy="410845"/>
                      </a:xfrm>
                      <a:prstGeom prst="rect">
                        <a:avLst/>
                      </a:prstGeom>
                    </p:spPr>
                  </p:pic>
                </p:oleObj>
              </mc:Fallback>
            </mc:AlternateContent>
          </a:graphicData>
        </a:graphic>
      </p:graphicFrame>
      <p:graphicFrame>
        <p:nvGraphicFramePr>
          <p:cNvPr id="21" name="对象 20"/>
          <p:cNvGraphicFramePr/>
          <p:nvPr/>
        </p:nvGraphicFramePr>
        <p:xfrm>
          <a:off x="4357370" y="4166870"/>
          <a:ext cx="1038860" cy="374650"/>
        </p:xfrm>
        <a:graphic>
          <a:graphicData uri="http://schemas.openxmlformats.org/presentationml/2006/ole">
            <mc:AlternateContent xmlns:mc="http://schemas.openxmlformats.org/markup-compatibility/2006">
              <mc:Choice xmlns:v="urn:schemas-microsoft-com:vml" Requires="v">
                <p:oleObj spid="_x0000_s22" name="" r:id="rId9" imgW="827405" imgH="343535" progId="Equation.KSEE3">
                  <p:embed/>
                </p:oleObj>
              </mc:Choice>
              <mc:Fallback>
                <p:oleObj name="" r:id="rId9" imgW="827405" imgH="343535" progId="Equation.KSEE3">
                  <p:embed/>
                  <p:pic>
                    <p:nvPicPr>
                      <p:cNvPr id="0" name="图片 21"/>
                      <p:cNvPicPr/>
                      <p:nvPr/>
                    </p:nvPicPr>
                    <p:blipFill>
                      <a:blip r:embed="rId10"/>
                      <a:stretch>
                        <a:fillRect/>
                      </a:stretch>
                    </p:blipFill>
                    <p:spPr>
                      <a:xfrm>
                        <a:off x="4357370" y="4166870"/>
                        <a:ext cx="1038860" cy="37465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custDataLst>
              <p:tags r:id="rId1"/>
            </p:custDataLst>
          </p:nvPr>
        </p:nvSpPr>
        <p:spPr>
          <a:xfrm>
            <a:off x="845185" y="577850"/>
            <a:ext cx="10500995" cy="5183505"/>
          </a:xfrm>
          <a:prstGeom prst="rect">
            <a:avLst/>
          </a:prstGeom>
          <a:noFill/>
        </p:spPr>
        <p:txBody>
          <a:bodyPr wrap="square" rtlCol="0">
            <a:noAutofit/>
          </a:bodyPr>
          <a:p>
            <a:pPr indent="528955" algn="just" fontAlgn="auto">
              <a:lnSpc>
                <a:spcPct val="130000"/>
              </a:lnSpc>
              <a:spcBef>
                <a:spcPts val="0"/>
              </a:spcBef>
              <a:spcAft>
                <a:spcPts val="0"/>
              </a:spcAft>
              <a:buClrTx/>
              <a:buSzTx/>
              <a:buFontTx/>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烷烃的化学性质</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稳定性</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通常情况下</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烷烃与强酸、强碱或高锰酸钾等强氧化剂都不反应。</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烷烃的氧化反应</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燃烧反应</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:C</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n</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2n+2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O</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nCO2+(n+1)H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O</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(3)</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烷烃的取代反应</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:C</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n</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2n+2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+X</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C</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n</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2n+1</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X+HX,(C</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n</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2n+1</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X</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可与</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X</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继续发生取代反应</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(4)</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烷烃的分解反应</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高温裂化或裂解</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应用于石油化工和天然气化工生产中</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烷烃受热时会分解</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生成含碳原子数较少的烷烃和烯烃</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如：</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C</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16</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34            </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C</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8</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16</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+C</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8</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18</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graphicFrame>
        <p:nvGraphicFramePr>
          <p:cNvPr id="2" name="对象 1"/>
          <p:cNvGraphicFramePr/>
          <p:nvPr/>
        </p:nvGraphicFramePr>
        <p:xfrm>
          <a:off x="6672580" y="2025015"/>
          <a:ext cx="648335" cy="737235"/>
        </p:xfrm>
        <a:graphic>
          <a:graphicData uri="http://schemas.openxmlformats.org/presentationml/2006/ole">
            <mc:AlternateContent xmlns:mc="http://schemas.openxmlformats.org/markup-compatibility/2006">
              <mc:Choice xmlns:v="urn:schemas-microsoft-com:vml" Requires="v">
                <p:oleObj spid="_x0000_s3" name="" r:id="rId2" imgW="499110" imgH="574040" progId="Equation.KSEE3">
                  <p:embed/>
                </p:oleObj>
              </mc:Choice>
              <mc:Fallback>
                <p:oleObj name="" r:id="rId2" imgW="499110" imgH="574040" progId="Equation.KSEE3">
                  <p:embed/>
                  <p:pic>
                    <p:nvPicPr>
                      <p:cNvPr id="0" name="图片 2"/>
                      <p:cNvPicPr/>
                      <p:nvPr/>
                    </p:nvPicPr>
                    <p:blipFill>
                      <a:blip r:embed="rId3"/>
                      <a:stretch>
                        <a:fillRect/>
                      </a:stretch>
                    </p:blipFill>
                    <p:spPr>
                      <a:xfrm>
                        <a:off x="6672580" y="2025015"/>
                        <a:ext cx="648335" cy="737235"/>
                      </a:xfrm>
                      <a:prstGeom prst="rect">
                        <a:avLst/>
                      </a:prstGeom>
                    </p:spPr>
                  </p:pic>
                </p:oleObj>
              </mc:Fallback>
            </mc:AlternateContent>
          </a:graphicData>
        </a:graphic>
      </p:graphicFrame>
      <p:graphicFrame>
        <p:nvGraphicFramePr>
          <p:cNvPr id="6" name="对象 5"/>
          <p:cNvGraphicFramePr/>
          <p:nvPr/>
        </p:nvGraphicFramePr>
        <p:xfrm>
          <a:off x="7533005" y="2221865"/>
          <a:ext cx="845185" cy="344170"/>
        </p:xfrm>
        <a:graphic>
          <a:graphicData uri="http://schemas.openxmlformats.org/presentationml/2006/ole">
            <mc:AlternateContent xmlns:mc="http://schemas.openxmlformats.org/markup-compatibility/2006">
              <mc:Choice xmlns:v="urn:schemas-microsoft-com:vml" Requires="v">
                <p:oleObj spid="_x0000_s7" name="" r:id="rId4" imgW="654050" imgH="334010" progId="Equation.KSEE3">
                  <p:embed/>
                </p:oleObj>
              </mc:Choice>
              <mc:Fallback>
                <p:oleObj name="" r:id="rId4" imgW="654050" imgH="334010" progId="Equation.KSEE3">
                  <p:embed/>
                  <p:pic>
                    <p:nvPicPr>
                      <p:cNvPr id="0" name="图片 6"/>
                      <p:cNvPicPr/>
                      <p:nvPr/>
                    </p:nvPicPr>
                    <p:blipFill>
                      <a:blip r:embed="rId5"/>
                      <a:stretch>
                        <a:fillRect/>
                      </a:stretch>
                    </p:blipFill>
                    <p:spPr>
                      <a:xfrm>
                        <a:off x="7533005" y="2221865"/>
                        <a:ext cx="845185" cy="344170"/>
                      </a:xfrm>
                      <a:prstGeom prst="rect">
                        <a:avLst/>
                      </a:prstGeom>
                    </p:spPr>
                  </p:pic>
                </p:oleObj>
              </mc:Fallback>
            </mc:AlternateContent>
          </a:graphicData>
        </a:graphic>
      </p:graphicFrame>
      <p:graphicFrame>
        <p:nvGraphicFramePr>
          <p:cNvPr id="9" name="对象 8"/>
          <p:cNvGraphicFramePr/>
          <p:nvPr/>
        </p:nvGraphicFramePr>
        <p:xfrm>
          <a:off x="5422265" y="2653665"/>
          <a:ext cx="701040" cy="410845"/>
        </p:xfrm>
        <a:graphic>
          <a:graphicData uri="http://schemas.openxmlformats.org/presentationml/2006/ole">
            <mc:AlternateContent xmlns:mc="http://schemas.openxmlformats.org/markup-compatibility/2006">
              <mc:Choice xmlns:v="urn:schemas-microsoft-com:vml" Requires="v">
                <p:oleObj spid="_x0000_s10" name="" r:id="rId6" imgW="701040" imgH="410845" progId="Equation.KSEE3">
                  <p:embed/>
                </p:oleObj>
              </mc:Choice>
              <mc:Fallback>
                <p:oleObj name="" r:id="rId6" imgW="701040" imgH="410845" progId="Equation.KSEE3">
                  <p:embed/>
                  <p:pic>
                    <p:nvPicPr>
                      <p:cNvPr id="0" name="图片 9"/>
                      <p:cNvPicPr/>
                      <p:nvPr/>
                    </p:nvPicPr>
                    <p:blipFill>
                      <a:blip r:embed="rId7"/>
                      <a:stretch>
                        <a:fillRect/>
                      </a:stretch>
                    </p:blipFill>
                    <p:spPr>
                      <a:xfrm>
                        <a:off x="5422265" y="2653665"/>
                        <a:ext cx="701040" cy="410845"/>
                      </a:xfrm>
                      <a:prstGeom prst="rect">
                        <a:avLst/>
                      </a:prstGeom>
                    </p:spPr>
                  </p:pic>
                </p:oleObj>
              </mc:Fallback>
            </mc:AlternateContent>
          </a:graphicData>
        </a:graphic>
      </p:graphicFrame>
      <p:graphicFrame>
        <p:nvGraphicFramePr>
          <p:cNvPr id="5" name="对象 4"/>
          <p:cNvGraphicFramePr/>
          <p:nvPr/>
        </p:nvGraphicFramePr>
        <p:xfrm>
          <a:off x="2216150" y="4528185"/>
          <a:ext cx="1037590" cy="441960"/>
        </p:xfrm>
        <a:graphic>
          <a:graphicData uri="http://schemas.openxmlformats.org/presentationml/2006/ole">
            <mc:AlternateContent xmlns:mc="http://schemas.openxmlformats.org/markup-compatibility/2006">
              <mc:Choice xmlns:v="urn:schemas-microsoft-com:vml" Requires="v">
                <p:oleObj spid="_x0000_s8" name="" r:id="rId8" imgW="825500" imgH="419100" progId="Equation.KSEE3">
                  <p:embed/>
                </p:oleObj>
              </mc:Choice>
              <mc:Fallback>
                <p:oleObj name="" r:id="rId8" imgW="825500" imgH="419100" progId="Equation.KSEE3">
                  <p:embed/>
                  <p:pic>
                    <p:nvPicPr>
                      <p:cNvPr id="0" name="图片 7"/>
                      <p:cNvPicPr/>
                      <p:nvPr/>
                    </p:nvPicPr>
                    <p:blipFill>
                      <a:blip r:embed="rId9"/>
                      <a:stretch>
                        <a:fillRect/>
                      </a:stretch>
                    </p:blipFill>
                    <p:spPr>
                      <a:xfrm>
                        <a:off x="2216150" y="4528185"/>
                        <a:ext cx="1037590" cy="44196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40435" y="313055"/>
            <a:ext cx="10679430" cy="521970"/>
          </a:xfrm>
          <a:prstGeom prst="rect">
            <a:avLst/>
          </a:prstGeom>
          <a:noFill/>
        </p:spPr>
        <p:txBody>
          <a:bodyPr wrap="square" rtlCol="0">
            <a:spAutoFit/>
          </a:bodyPr>
          <a:p>
            <a:pPr algn="just"/>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（六）</a:t>
            </a:r>
            <a:r>
              <a:rPr lang="zh-CN" altLang="en-US" sz="2800" b="1" dirty="0">
                <a:solidFill>
                  <a:schemeClr val="tx1"/>
                </a:solidFill>
                <a:latin typeface="宋体" panose="02010600030101010101" pitchFamily="2" charset="-122"/>
                <a:ea typeface="宋体" panose="02010600030101010101" pitchFamily="2" charset="-122"/>
                <a:cs typeface="黑体" panose="02010609060101010101" charset="-122"/>
                <a:sym typeface="微软雅黑" panose="020B0503020204020204" charset="-122"/>
              </a:rPr>
              <a:t>同系物</a:t>
            </a:r>
            <a:endParaRPr lang="zh-CN" altLang="en-US" sz="2800" b="1" dirty="0">
              <a:solidFill>
                <a:schemeClr val="tx1"/>
              </a:solidFill>
              <a:latin typeface="宋体" panose="02010600030101010101" pitchFamily="2" charset="-122"/>
              <a:ea typeface="宋体" panose="02010600030101010101" pitchFamily="2" charset="-122"/>
              <a:cs typeface="黑体" panose="02010609060101010101" charset="-122"/>
              <a:sym typeface="微软雅黑" panose="020B0503020204020204" charset="-122"/>
            </a:endParaRPr>
          </a:p>
        </p:txBody>
      </p:sp>
      <p:sp>
        <p:nvSpPr>
          <p:cNvPr id="4" name="文本框 3"/>
          <p:cNvSpPr txBox="1"/>
          <p:nvPr>
            <p:custDataLst>
              <p:tags r:id="rId1"/>
            </p:custDataLst>
          </p:nvPr>
        </p:nvSpPr>
        <p:spPr>
          <a:xfrm>
            <a:off x="939165" y="835025"/>
            <a:ext cx="10680700" cy="5504815"/>
          </a:xfrm>
          <a:prstGeom prst="rect">
            <a:avLst/>
          </a:prstGeom>
          <a:noFill/>
        </p:spPr>
        <p:txBody>
          <a:bodyPr wrap="square" rtlCol="0">
            <a:noAutofit/>
          </a:bodyPr>
          <a:p>
            <a:pPr indent="528955" algn="just" fontAlgn="auto">
              <a:lnSpc>
                <a:spcPct val="130000"/>
              </a:lnSpc>
              <a:spcBef>
                <a:spcPts val="0"/>
              </a:spcBef>
              <a:spcAft>
                <a:spcPts val="0"/>
              </a:spcAft>
              <a:buClrTx/>
              <a:buSzTx/>
              <a:buFontTx/>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定义</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结构相似</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在分子组成上相差一个或若干个</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CH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原子团的物质</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互称为同系物。</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判断方法</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一差</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两种物质分子组成上相差一个或多个</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CH</a:t>
            </a:r>
            <a:r>
              <a:rPr lang="en-US" altLang="zh-CN" sz="2400" baseline="-25000">
                <a:uFillTx/>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原子团。</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二同</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具有相同的通式</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两种物质属于同一类物质。</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(3)</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二相似</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两种物质结构相似</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化学性质相似。</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（七）</a:t>
            </a:r>
            <a:r>
              <a:rPr lang="zh-CN" altLang="en-US" sz="2800" b="1" dirty="0">
                <a:latin typeface="宋体" panose="02010600030101010101" pitchFamily="2" charset="-122"/>
                <a:ea typeface="宋体" panose="02010600030101010101" pitchFamily="2" charset="-122"/>
                <a:cs typeface="黑体" panose="02010609060101010101" charset="-122"/>
                <a:sym typeface="微软雅黑" panose="020B0503020204020204" charset="-122"/>
              </a:rPr>
              <a:t>同分异构体</a:t>
            </a:r>
            <a:endParaRPr lang="zh-CN" altLang="en-US" sz="2800" b="1" dirty="0">
              <a:solidFill>
                <a:schemeClr val="tx1"/>
              </a:solidFill>
              <a:latin typeface="宋体" panose="02010600030101010101" pitchFamily="2" charset="-122"/>
              <a:ea typeface="宋体" panose="02010600030101010101" pitchFamily="2" charset="-122"/>
              <a:cs typeface="黑体" panose="02010609060101010101" charset="-122"/>
              <a:sym typeface="微软雅黑" panose="020B0503020204020204" charset="-122"/>
            </a:endParaRPr>
          </a:p>
          <a:p>
            <a:pPr indent="528955" algn="just" fontAlgn="auto">
              <a:lnSpc>
                <a:spcPct val="130000"/>
              </a:lnSpc>
              <a:spcBef>
                <a:spcPts val="0"/>
              </a:spcBef>
              <a:spcAft>
                <a:spcPts val="0"/>
              </a:spcAft>
              <a:buClrTx/>
              <a:buSzTx/>
              <a:buFontTx/>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同分异构现象</a:t>
            </a: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具有相同的分子式</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但具有不同结构的现象称为同分异构现象。</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同分异构体</a:t>
            </a: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具有同分异构现象的化合物互称为同分异构体。</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4052713" cy="7725192"/>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rPr>
              <a:t>1</a:t>
            </a:r>
            <a:endPar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92087"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19785" y="2372995"/>
            <a:ext cx="10582910" cy="2306955"/>
          </a:xfrm>
          <a:prstGeom prst="rect">
            <a:avLst/>
          </a:prstGeom>
        </p:spPr>
        <p:txBody>
          <a:bodyPr wrap="square">
            <a:spAutoFit/>
          </a:bodyPr>
          <a:lstStyle/>
          <a:p>
            <a:pPr algn="ctr"/>
            <a:r>
              <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第二节</a:t>
            </a:r>
            <a:endPar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a:p>
            <a:pPr algn="ctr"/>
            <a:r>
              <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乙烯与有机高分子材料</a:t>
            </a:r>
            <a:endPar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785495" y="428625"/>
            <a:ext cx="10733405" cy="583565"/>
          </a:xfrm>
          <a:prstGeom prst="rect">
            <a:avLst/>
          </a:prstGeom>
          <a:noFill/>
        </p:spPr>
        <p:txBody>
          <a:bodyPr wrap="square" rtlCol="0">
            <a:spAutoFit/>
          </a:bodyPr>
          <a:lstStyle/>
          <a:p>
            <a:pPr algn="just"/>
            <a:r>
              <a:rPr lang="en-US" altLang="zh-CN" sz="3200" b="1" dirty="0">
                <a:solidFill>
                  <a:srgbClr val="E81818"/>
                </a:solidFill>
                <a:latin typeface="黑体" panose="02010609060101010101" charset="-122"/>
                <a:ea typeface="黑体" panose="02010609060101010101" charset="-122"/>
                <a:cs typeface="黑体" panose="02010609060101010101" charset="-122"/>
                <a:sym typeface="+mn-ea"/>
              </a:rPr>
              <a:t>   </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mn-ea"/>
              </a:rPr>
              <a:t>一、乙烯</a:t>
            </a:r>
            <a:endParaRPr lang="zh-CN" altLang="en-US" sz="3200" b="1" dirty="0">
              <a:solidFill>
                <a:srgbClr val="E81818"/>
              </a:solidFill>
              <a:latin typeface="黑体" panose="02010609060101010101" charset="-122"/>
              <a:ea typeface="黑体" panose="02010609060101010101" charset="-122"/>
              <a:cs typeface="黑体" panose="02010609060101010101" charset="-122"/>
              <a:sym typeface="+mn-ea"/>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1013460"/>
            <a:ext cx="10733405" cy="530542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（一）乙烯的来源与用途</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乙烯的来源</a:t>
            </a:r>
            <a:endPar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石油经过分馏、裂化、裂解</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可以得到乙烯。乙烯的产量可以用来衡量一个国家的石油化工水平。</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乙烯的用途</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重要的化工原料</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用于生产聚乙烯、乙醇、聚氯乙烯等。</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植物生长的调节剂和果蔬的催熟剂。</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bldLst>
      <p:bldP spid="31"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562610"/>
            <a:ext cx="10657840" cy="575627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（二）乙烯的分子结构</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乙烯结构的表示方法</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endPar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endPar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endPar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endPar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乙烯的结构特点</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乙烯分子中既有极性键又有非极性键</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键角约为</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120</a:t>
            </a: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所有原子共平面。</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乙烯分子中的碳碳双键中两个碳碳键不完全相同</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其中一个键不稳定</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发生化学反应时易断裂</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因此乙烯的化学性质较活泼。</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337945" y="2002790"/>
            <a:ext cx="9265920" cy="1607820"/>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 name="文本框 2"/>
          <p:cNvSpPr txBox="1"/>
          <p:nvPr/>
        </p:nvSpPr>
        <p:spPr>
          <a:xfrm>
            <a:off x="784860" y="930910"/>
            <a:ext cx="10518140" cy="5304790"/>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（三）乙烯的物理性质</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乙烯是无色、稍有气味的气体</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其密度比空气的小</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难溶于水。</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（四）乙烯的化学性质</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氧化反应</a:t>
            </a:r>
            <a:endPar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a:t>
            </a:r>
            <a:r>
              <a:rPr lang="zh-CN" altLang="en-US" sz="2400">
                <a:latin typeface="宋体" panose="02010600030101010101" pitchFamily="2" charset="-122"/>
                <a:ea typeface="宋体" panose="02010600030101010101" pitchFamily="2" charset="-122"/>
                <a:cs typeface="宋体" panose="02010600030101010101" pitchFamily="2" charset="-122"/>
              </a:rPr>
              <a:t>燃烧</a:t>
            </a:r>
            <a:r>
              <a:rPr lang="en-US" altLang="zh-CN" sz="2400">
                <a:latin typeface="宋体" panose="02010600030101010101" pitchFamily="2" charset="-122"/>
                <a:ea typeface="宋体" panose="02010600030101010101" pitchFamily="2" charset="-122"/>
                <a:cs typeface="宋体" panose="02010600030101010101" pitchFamily="2" charset="-122"/>
              </a:rPr>
              <a:t>:C</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2</a:t>
            </a:r>
            <a:r>
              <a:rPr lang="en-US" altLang="zh-CN" sz="2400">
                <a:latin typeface="宋体" panose="02010600030101010101" pitchFamily="2" charset="-122"/>
                <a:ea typeface="宋体" panose="02010600030101010101" pitchFamily="2" charset="-122"/>
                <a:cs typeface="宋体" panose="02010600030101010101" pitchFamily="2" charset="-122"/>
              </a:rPr>
              <a:t>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4</a:t>
            </a:r>
            <a:r>
              <a:rPr lang="en-US" altLang="zh-CN" sz="2400">
                <a:latin typeface="宋体" panose="02010600030101010101" pitchFamily="2" charset="-122"/>
                <a:ea typeface="宋体" panose="02010600030101010101" pitchFamily="2" charset="-122"/>
                <a:cs typeface="宋体" panose="02010600030101010101" pitchFamily="2" charset="-122"/>
              </a:rPr>
              <a:t>+3O</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2</a:t>
            </a:r>
            <a:r>
              <a:rPr lang="en-US" altLang="zh-CN" sz="2400">
                <a:latin typeface="宋体" panose="02010600030101010101" pitchFamily="2" charset="-122"/>
                <a:ea typeface="宋体" panose="02010600030101010101" pitchFamily="2" charset="-122"/>
                <a:cs typeface="宋体" panose="02010600030101010101" pitchFamily="2" charset="-122"/>
              </a:rPr>
              <a:t>        2CO</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2</a:t>
            </a:r>
            <a:r>
              <a:rPr lang="en-US" altLang="zh-CN" sz="2400">
                <a:latin typeface="宋体" panose="02010600030101010101" pitchFamily="2" charset="-122"/>
                <a:ea typeface="宋体" panose="02010600030101010101" pitchFamily="2" charset="-122"/>
                <a:cs typeface="宋体" panose="02010600030101010101" pitchFamily="2" charset="-122"/>
              </a:rPr>
              <a:t> +2H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2</a:t>
            </a:r>
            <a:r>
              <a:rPr lang="en-US" altLang="zh-CN" sz="2400">
                <a:latin typeface="宋体" panose="02010600030101010101" pitchFamily="2" charset="-122"/>
                <a:ea typeface="宋体" panose="02010600030101010101" pitchFamily="2" charset="-122"/>
                <a:cs typeface="宋体" panose="02010600030101010101" pitchFamily="2" charset="-122"/>
              </a:rPr>
              <a:t>O,(</a:t>
            </a:r>
            <a:r>
              <a:rPr lang="zh-CN" altLang="en-US" sz="2400">
                <a:latin typeface="宋体" panose="02010600030101010101" pitchFamily="2" charset="-122"/>
                <a:ea typeface="宋体" panose="02010600030101010101" pitchFamily="2" charset="-122"/>
                <a:cs typeface="宋体" panose="02010600030101010101" pitchFamily="2" charset="-122"/>
              </a:rPr>
              <a:t>现象</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火焰明亮且伴有黑烟</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a:t>
            </a:r>
            <a:r>
              <a:rPr lang="zh-CN" altLang="en-US" sz="2400">
                <a:latin typeface="宋体" panose="02010600030101010101" pitchFamily="2" charset="-122"/>
                <a:ea typeface="宋体" panose="02010600030101010101" pitchFamily="2" charset="-122"/>
                <a:cs typeface="宋体" panose="02010600030101010101" pitchFamily="2" charset="-122"/>
              </a:rPr>
              <a:t>乙烯可使酸性高锰酸钾溶液褪色。</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4" name="对象 3">
            <a:hlinkClick r:id="" action="ppaction://ole?verb="/>
          </p:cNvPr>
          <p:cNvGraphicFramePr>
            <a:graphicFrameLocks noChangeAspect="1"/>
          </p:cNvGraphicFramePr>
          <p:nvPr/>
        </p:nvGraphicFramePr>
        <p:xfrm>
          <a:off x="6038850" y="3321050"/>
          <a:ext cx="114300" cy="215900"/>
        </p:xfrm>
        <a:graphic>
          <a:graphicData uri="http://schemas.openxmlformats.org/presentationml/2006/ole">
            <mc:AlternateContent xmlns:mc="http://schemas.openxmlformats.org/markup-compatibility/2006">
              <mc:Choice xmlns:v="urn:schemas-microsoft-com:vml" Requires="v">
                <p:oleObj spid="_x0000_s2049" name="" r:id="rId1" imgW="114300" imgH="215900" progId="Equation.KSEE3">
                  <p:embed/>
                </p:oleObj>
              </mc:Choice>
              <mc:Fallback>
                <p:oleObj name="" r:id="rId1" imgW="114300" imgH="215900" progId="Equation.KSEE3">
                  <p:embed/>
                  <p:pic>
                    <p:nvPicPr>
                      <p:cNvPr id="0" name="图片 2048"/>
                      <p:cNvPicPr/>
                      <p:nvPr/>
                    </p:nvPicPr>
                    <p:blipFill>
                      <a:blip r:embed="rId2"/>
                      <a:stretch>
                        <a:fillRect/>
                      </a:stretch>
                    </p:blipFill>
                    <p:spPr>
                      <a:xfrm>
                        <a:off x="6038850" y="3321050"/>
                        <a:ext cx="114300" cy="215900"/>
                      </a:xfrm>
                      <a:prstGeom prst="rect">
                        <a:avLst/>
                      </a:prstGeom>
                    </p:spPr>
                  </p:pic>
                </p:oleObj>
              </mc:Fallback>
            </mc:AlternateContent>
          </a:graphicData>
        </a:graphic>
      </p:graphicFrame>
      <p:graphicFrame>
        <p:nvGraphicFramePr>
          <p:cNvPr id="5" name="对象 4"/>
          <p:cNvGraphicFramePr/>
          <p:nvPr/>
        </p:nvGraphicFramePr>
        <p:xfrm>
          <a:off x="3652520" y="3117850"/>
          <a:ext cx="1061085" cy="492760"/>
        </p:xfrm>
        <a:graphic>
          <a:graphicData uri="http://schemas.openxmlformats.org/presentationml/2006/ole">
            <mc:AlternateContent xmlns:mc="http://schemas.openxmlformats.org/markup-compatibility/2006">
              <mc:Choice xmlns:v="urn:schemas-microsoft-com:vml" Requires="v">
                <p:oleObj spid="_x0000_s6" name="" r:id="rId3" imgW="944880" imgH="344170" progId="Equation.KSEE3">
                  <p:embed/>
                </p:oleObj>
              </mc:Choice>
              <mc:Fallback>
                <p:oleObj name="" r:id="rId3" imgW="944880" imgH="344170" progId="Equation.KSEE3">
                  <p:embed/>
                  <p:pic>
                    <p:nvPicPr>
                      <p:cNvPr id="0" name="图片 5"/>
                      <p:cNvPicPr/>
                      <p:nvPr/>
                    </p:nvPicPr>
                    <p:blipFill>
                      <a:blip r:embed="rId4"/>
                      <a:stretch>
                        <a:fillRect/>
                      </a:stretch>
                    </p:blipFill>
                    <p:spPr>
                      <a:xfrm>
                        <a:off x="3652520" y="3117850"/>
                        <a:ext cx="1061085" cy="492760"/>
                      </a:xfrm>
                      <a:prstGeom prst="rect">
                        <a:avLst/>
                      </a:prstGeom>
                    </p:spPr>
                  </p:pic>
                </p:oleObj>
              </mc:Fallback>
            </mc:AlternateContent>
          </a:graphicData>
        </a:graphic>
      </p:graphicFrame>
    </p:spTree>
  </p:cSld>
  <p:clrMapOvr>
    <a:masterClrMapping/>
  </p:clrMapOvr>
  <p:transition spd="med">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836930" y="622935"/>
            <a:ext cx="10699115" cy="5394960"/>
          </a:xfrm>
          <a:prstGeom prst="rect">
            <a:avLst/>
          </a:prstGeom>
          <a:noFill/>
        </p:spPr>
        <p:txBody>
          <a:bodyPr wrap="square" rtlCol="0">
            <a:noAutofit/>
          </a:bodyPr>
          <a:p>
            <a:pPr indent="528955" algn="just" fontAlgn="auto">
              <a:lnSpc>
                <a:spcPct val="130000"/>
              </a:lnSpc>
              <a:spcBef>
                <a:spcPts val="0"/>
              </a:spcBef>
              <a:spcAft>
                <a:spcPts val="0"/>
              </a:spcAft>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加成反应</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612775" y="1477010"/>
            <a:ext cx="10680700" cy="4731385"/>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863600"/>
            <a:ext cx="10617835" cy="5455285"/>
          </a:xfrm>
          <a:prstGeom prst="rect">
            <a:avLst/>
          </a:prstGeom>
          <a:noFill/>
        </p:spPr>
        <p:txBody>
          <a:bodyPr wrap="square" rtlCol="0">
            <a:noAutofit/>
          </a:bodyPr>
          <a:p>
            <a:pPr indent="528955" algn="just" fontAlgn="auto">
              <a:lnSpc>
                <a:spcPct val="130000"/>
              </a:lnSpc>
              <a:spcBef>
                <a:spcPts val="0"/>
              </a:spcBef>
              <a:spcAft>
                <a:spcPts val="0"/>
              </a:spcAft>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3.</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加聚</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反应</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加聚反应</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由相对分子质量小的化合物通过加成反应相互结合成相对分子质量很大的高分子化合物的反应。</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化学方程式</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:nCH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=CH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[CH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-CH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n</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聚乙烯</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聚乙烯单体</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:CH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=CH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聚合成高分子化合物的小分子化合物</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聚乙烯链节</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:-CH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-CH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高分子化合物中的最小重复单元</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聚乙烯聚合度</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:n(</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高分子化合物中的链节数</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endPar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3" name="对象 2">
            <a:hlinkClick r:id="" action="ppaction://ole?verb="/>
          </p:cNvPr>
          <p:cNvGraphicFramePr>
            <a:graphicFrameLocks noChangeAspect="1"/>
          </p:cNvGraphicFramePr>
          <p:nvPr/>
        </p:nvGraphicFramePr>
        <p:xfrm>
          <a:off x="6038850" y="3321050"/>
          <a:ext cx="114300" cy="215900"/>
        </p:xfrm>
        <a:graphic>
          <a:graphicData uri="http://schemas.openxmlformats.org/presentationml/2006/ole">
            <mc:AlternateContent xmlns:mc="http://schemas.openxmlformats.org/markup-compatibility/2006">
              <mc:Choice xmlns:v="urn:schemas-microsoft-com:vml" Requires="v">
                <p:oleObj spid="_x0000_s3073" name="" r:id="rId1" imgW="114300" imgH="215900" progId="Equation.KSEE3">
                  <p:embed/>
                </p:oleObj>
              </mc:Choice>
              <mc:Fallback>
                <p:oleObj name="" r:id="rId1" imgW="114300" imgH="215900" progId="Equation.KSEE3">
                  <p:embed/>
                  <p:pic>
                    <p:nvPicPr>
                      <p:cNvPr id="0" name="图片 3072"/>
                      <p:cNvPicPr/>
                      <p:nvPr/>
                    </p:nvPicPr>
                    <p:blipFill>
                      <a:blip r:embed="rId2"/>
                      <a:stretch>
                        <a:fillRect/>
                      </a:stretch>
                    </p:blipFill>
                    <p:spPr>
                      <a:xfrm>
                        <a:off x="6038850" y="3321050"/>
                        <a:ext cx="114300" cy="215900"/>
                      </a:xfrm>
                      <a:prstGeom prst="rect">
                        <a:avLst/>
                      </a:prstGeom>
                    </p:spPr>
                  </p:pic>
                </p:oleObj>
              </mc:Fallback>
            </mc:AlternateContent>
          </a:graphicData>
        </a:graphic>
      </p:graphicFrame>
      <p:graphicFrame>
        <p:nvGraphicFramePr>
          <p:cNvPr id="6" name="对象 5"/>
          <p:cNvGraphicFramePr/>
          <p:nvPr/>
        </p:nvGraphicFramePr>
        <p:xfrm>
          <a:off x="4609465" y="2346325"/>
          <a:ext cx="1429385" cy="542290"/>
        </p:xfrm>
        <a:graphic>
          <a:graphicData uri="http://schemas.openxmlformats.org/presentationml/2006/ole">
            <mc:AlternateContent xmlns:mc="http://schemas.openxmlformats.org/markup-compatibility/2006">
              <mc:Choice xmlns:v="urn:schemas-microsoft-com:vml" Requires="v">
                <p:oleObj spid="_x0000_s7" name="" r:id="rId3" imgW="1285875" imgH="457835" progId="Equation.KSEE3">
                  <p:embed/>
                </p:oleObj>
              </mc:Choice>
              <mc:Fallback>
                <p:oleObj name="" r:id="rId3" imgW="1285875" imgH="457835" progId="Equation.KSEE3">
                  <p:embed/>
                  <p:pic>
                    <p:nvPicPr>
                      <p:cNvPr id="0" name="图片 6"/>
                      <p:cNvPicPr/>
                      <p:nvPr/>
                    </p:nvPicPr>
                    <p:blipFill>
                      <a:blip r:embed="rId4"/>
                      <a:stretch>
                        <a:fillRect/>
                      </a:stretch>
                    </p:blipFill>
                    <p:spPr>
                      <a:xfrm>
                        <a:off x="4609465" y="2346325"/>
                        <a:ext cx="1429385" cy="542290"/>
                      </a:xfrm>
                      <a:prstGeom prst="rect">
                        <a:avLst/>
                      </a:prstGeom>
                    </p:spPr>
                  </p:pic>
                </p:oleObj>
              </mc:Fallback>
            </mc:AlternateContent>
          </a:graphicData>
        </a:graphic>
      </p:graphicFrame>
    </p:spTree>
  </p:cSld>
  <p:clrMapOvr>
    <a:masterClrMapping/>
  </p:clrMapOvr>
  <p:transition spd="med">
    <p:pull/>
  </p:transition>
  <p:timing>
    <p:tnLst>
      <p:par>
        <p:cTn id="1" dur="indefinite" restart="never" nodeType="tmRoot"/>
      </p:par>
    </p:tnLst>
    <p:bldLst>
      <p:bldP spid="31"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1542415" y="1843405"/>
            <a:ext cx="9265285" cy="2830195"/>
          </a:xfrm>
          <a:prstGeom prst="rect">
            <a:avLst/>
          </a:prstGeom>
          <a:noFill/>
        </p:spPr>
        <p:txBody>
          <a:bodyPr wrap="square" rtlCol="0">
            <a:spAutoFit/>
          </a:bodyPr>
          <a:p>
            <a:pPr algn="ctr"/>
            <a:r>
              <a:rPr lang="zh-CN" altLang="en-US" sz="66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第七章</a:t>
            </a:r>
            <a:r>
              <a:rPr lang="en-US" altLang="zh-CN"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  </a:t>
            </a:r>
            <a:endParaRPr lang="en-US" altLang="zh-CN"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endParaRPr>
          </a:p>
          <a:p>
            <a:pPr algn="ctr"/>
            <a:endParaRPr lang="en-US" altLang="zh-CN" sz="40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endParaRPr>
          </a:p>
          <a:p>
            <a:pPr algn="ctr"/>
            <a:r>
              <a:rPr lang="zh-CN" altLang="en-US" sz="66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有机化合物</a:t>
            </a:r>
            <a:endParaRPr lang="zh-CN" altLang="en-US" sz="66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635635" y="428625"/>
            <a:ext cx="11027410" cy="583565"/>
          </a:xfrm>
          <a:prstGeom prst="rect">
            <a:avLst/>
          </a:prstGeom>
          <a:noFill/>
        </p:spPr>
        <p:txBody>
          <a:bodyPr wrap="square" rtlCol="0">
            <a:spAutoFit/>
          </a:bodyPr>
          <a:lstStyle/>
          <a:p>
            <a:pPr algn="just"/>
            <a:r>
              <a:rPr lang="en-US" altLang="zh-CN" sz="3200" b="1" dirty="0">
                <a:solidFill>
                  <a:srgbClr val="E81818"/>
                </a:solidFill>
                <a:latin typeface="黑体" panose="02010609060101010101" charset="-122"/>
                <a:ea typeface="黑体" panose="02010609060101010101" charset="-122"/>
                <a:cs typeface="黑体" panose="02010609060101010101" charset="-122"/>
                <a:sym typeface="+mn-ea"/>
              </a:rPr>
              <a:t>    </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mn-ea"/>
              </a:rPr>
              <a:t>二、烃</a:t>
            </a:r>
            <a:endParaRPr lang="zh-CN" altLang="en-US" sz="3200" b="1" dirty="0">
              <a:solidFill>
                <a:srgbClr val="E81818"/>
              </a:solidFill>
              <a:latin typeface="黑体" panose="02010609060101010101" charset="-122"/>
              <a:ea typeface="黑体" panose="02010609060101010101" charset="-122"/>
              <a:cs typeface="黑体" panose="02010609060101010101" charset="-122"/>
              <a:sym typeface="+mn-ea"/>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1143000"/>
            <a:ext cx="10879455" cy="118427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（一）概念</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仅含碳和氢两种元素的有机化合物称为碳氢化合物</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也称为烃。</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784860" y="2328545"/>
            <a:ext cx="10818495" cy="426783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（二）分类</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en-US" altLang="zh-CN" sz="2800" b="1">
                <a:solidFill>
                  <a:srgbClr val="0070C0"/>
                </a:solidFill>
                <a:latin typeface="宋体" panose="02010600030101010101" pitchFamily="2" charset="-122"/>
                <a:ea typeface="宋体" panose="02010600030101010101" pitchFamily="2" charset="-122"/>
                <a:cs typeface="宋体" panose="02010600030101010101" pitchFamily="2" charset="-122"/>
              </a:rPr>
              <a:t>1.</a:t>
            </a:r>
            <a:r>
              <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rPr>
              <a:t>根据碳原子间成键方式的不同进行分类</a:t>
            </a:r>
            <a:endPar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b="1">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2.</a:t>
            </a:r>
            <a:r>
              <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根据碳骨架的不同进行分类</a:t>
            </a:r>
            <a:endPar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根据碳骨架的不同</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可以将烃分为链状烃和环状烃。</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6" name="图片 5"/>
          <p:cNvPicPr>
            <a:picLocks noChangeAspect="1"/>
          </p:cNvPicPr>
          <p:nvPr/>
        </p:nvPicPr>
        <p:blipFill>
          <a:blip r:embed="rId1"/>
          <a:stretch>
            <a:fillRect/>
          </a:stretch>
        </p:blipFill>
        <p:spPr>
          <a:xfrm>
            <a:off x="5721350" y="3420745"/>
            <a:ext cx="5396230" cy="2259965"/>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 name="文本框 1"/>
          <p:cNvSpPr txBox="1"/>
          <p:nvPr/>
        </p:nvSpPr>
        <p:spPr>
          <a:xfrm>
            <a:off x="849630" y="795655"/>
            <a:ext cx="10589895" cy="583565"/>
          </a:xfrm>
          <a:prstGeom prst="rect">
            <a:avLst/>
          </a:prstGeom>
          <a:noFill/>
        </p:spPr>
        <p:txBody>
          <a:bodyPr wrap="square" rtlCol="0">
            <a:spAutoFit/>
          </a:bodyPr>
          <a:p>
            <a:pPr algn="just"/>
            <a:r>
              <a:rPr lang="en-US" altLang="zh-CN" sz="3200" b="1" dirty="0">
                <a:solidFill>
                  <a:srgbClr val="E81818"/>
                </a:solidFill>
                <a:latin typeface="黑体" panose="02010609060101010101" charset="-122"/>
                <a:ea typeface="黑体" panose="02010609060101010101" charset="-122"/>
                <a:cs typeface="黑体" panose="02010609060101010101" charset="-122"/>
                <a:sym typeface="+mn-ea"/>
              </a:rPr>
              <a:t>   </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mn-ea"/>
              </a:rPr>
              <a:t>三、有机高分子材料</a:t>
            </a:r>
            <a:endParaRPr lang="zh-CN" altLang="en-US" sz="3200" b="1" dirty="0">
              <a:solidFill>
                <a:srgbClr val="E81818"/>
              </a:solidFill>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705485" y="1470025"/>
            <a:ext cx="10734040" cy="5097780"/>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（一）有机高分子材料的分类</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根据来源不同可将有机高分子材料分为天然有机高分子材料和合成有机高分子材料。</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 1.</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天然有机高分子材料</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如棉花、羊毛、天然橡胶等。</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2.</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合成有机高分子材料</a:t>
            </a:r>
            <a:endParaRPr lang="zh-CN" altLang="en-US" sz="240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如塑料、合成纤维、合成橡胶、黏合剂、涂料等。</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523240"/>
            <a:ext cx="10734040" cy="5795645"/>
          </a:xfrm>
          <a:prstGeom prst="rect">
            <a:avLst/>
          </a:prstGeom>
          <a:noFill/>
        </p:spPr>
        <p:txBody>
          <a:bodyPr wrap="square" rtlCol="0">
            <a:noAutofit/>
          </a:bodyPr>
          <a:p>
            <a:pPr algn="just">
              <a:lnSpc>
                <a:spcPct val="130000"/>
              </a:lnSpc>
              <a:spcBef>
                <a:spcPts val="0"/>
              </a:spcBef>
              <a:spcAft>
                <a:spcPts val="0"/>
              </a:spcAft>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（二）塑料</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 1.</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成分</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塑料的主要成分是合成树脂</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还可以根据需要加入一些具有特定作用的添加剂。</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2.</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性能</a:t>
            </a:r>
            <a:endPar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塑料具有强度高</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、密度小</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、耐腐蚀</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、易加工等优良的性能</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538605" y="2827020"/>
            <a:ext cx="9779000" cy="1351280"/>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342265"/>
            <a:ext cx="10638155" cy="812800"/>
          </a:xfrm>
          <a:prstGeom prst="rect">
            <a:avLst/>
          </a:prstGeom>
          <a:noFill/>
        </p:spPr>
        <p:txBody>
          <a:bodyPr wrap="square" rtlCol="0">
            <a:noAutofit/>
          </a:bodyPr>
          <a:p>
            <a:pPr indent="528955" algn="just" fontAlgn="auto">
              <a:lnSpc>
                <a:spcPct val="130000"/>
              </a:lnSpc>
              <a:spcBef>
                <a:spcPts val="0"/>
              </a:spcBef>
              <a:spcAft>
                <a:spcPts val="0"/>
              </a:spcAft>
              <a:buClrTx/>
              <a:buSzTx/>
              <a:buFontTx/>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3.</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常见的塑料及其用途</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718945" y="1155065"/>
            <a:ext cx="8082915" cy="4982845"/>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95325" y="161925"/>
            <a:ext cx="10822940" cy="6156960"/>
          </a:xfrm>
          <a:prstGeom prst="rect">
            <a:avLst/>
          </a:prstGeom>
          <a:noFill/>
        </p:spPr>
        <p:txBody>
          <a:bodyPr wrap="square" rtlCol="0">
            <a:noAutofit/>
          </a:bodyPr>
          <a:p>
            <a:pPr indent="528955" algn="just" fontAlgn="auto">
              <a:lnSpc>
                <a:spcPct val="13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（三）橡胶</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pPr>
            <a:r>
              <a:rPr lang="en-US" altLang="zh-CN" sz="2800" b="1">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成分</a:t>
            </a:r>
            <a:endPar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pPr>
            <a:endPar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pPr>
            <a:endPar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pPr>
            <a:endPar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2.</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分类</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pPr>
            <a:endPar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pPr>
            <a:endParaRPr lang="en-US" altLang="zh-CN" sz="2800" b="1">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pPr>
            <a:r>
              <a:rPr lang="en-US" altLang="zh-CN" sz="2800" b="1">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3.</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性能及其用途</a:t>
            </a:r>
            <a:endPar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橡胶具有高弹性、绝缘性、气密性、耐油、耐高温或耐低温等性能</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可用于制造汽车、飞机轮胎、各种密封材料。</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pPr>
            <a:endPar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endPar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pPr>
            <a:endPar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endParaRPr lang="zh-CN"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2789555" y="912495"/>
            <a:ext cx="8994775" cy="1633855"/>
          </a:xfrm>
          <a:prstGeom prst="rect">
            <a:avLst/>
          </a:prstGeom>
        </p:spPr>
      </p:pic>
      <p:pic>
        <p:nvPicPr>
          <p:cNvPr id="5" name="图片 4"/>
          <p:cNvPicPr>
            <a:picLocks noChangeAspect="1"/>
          </p:cNvPicPr>
          <p:nvPr/>
        </p:nvPicPr>
        <p:blipFill>
          <a:blip r:embed="rId2"/>
          <a:stretch>
            <a:fillRect/>
          </a:stretch>
        </p:blipFill>
        <p:spPr>
          <a:xfrm>
            <a:off x="4227195" y="2546350"/>
            <a:ext cx="6464935" cy="2303145"/>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24840" y="212725"/>
            <a:ext cx="10910570" cy="6106160"/>
          </a:xfrm>
          <a:prstGeom prst="rect">
            <a:avLst/>
          </a:prstGeom>
          <a:noFill/>
        </p:spPr>
        <p:txBody>
          <a:bodyPr wrap="square" rtlCol="0">
            <a:noAutofit/>
          </a:bodyPr>
          <a:p>
            <a:pPr indent="528955" algn="just" fontAlgn="auto">
              <a:lnSpc>
                <a:spcPct val="13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（四）纤维</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pPr>
            <a:r>
              <a:rPr lang="en-US" altLang="zh-CN" sz="2800" b="1">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分类</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纤维分为天然纤维和化学纤维。</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pPr>
            <a:endPar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pPr>
            <a:endPar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pPr>
            <a:endPar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pPr>
            <a:endPar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pPr>
            <a:endPar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2.</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性能及用途</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合成纤维具有强度高、弹性好、耐磨、耐化学腐蚀、不易虫蛀等优良性能</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可用作人类衣料等生活用品、制成绳索、渔网、工业用滤布</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以及飞机、船舶的结构材料等。</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pPr>
            <a:endPar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endParaRPr lang="zh-CN"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499870" y="2067560"/>
            <a:ext cx="7576185" cy="2393315"/>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4052713" cy="7725192"/>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rPr>
              <a:t>1</a:t>
            </a:r>
            <a:endPar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92087"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19785" y="2372995"/>
            <a:ext cx="10582910" cy="1198880"/>
          </a:xfrm>
          <a:prstGeom prst="rect">
            <a:avLst/>
          </a:prstGeom>
        </p:spPr>
        <p:txBody>
          <a:bodyPr wrap="square">
            <a:spAutoFit/>
          </a:bodyPr>
          <a:lstStyle/>
          <a:p>
            <a:pPr algn="ctr"/>
            <a:r>
              <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第三节</a:t>
            </a:r>
            <a:r>
              <a:rPr lang="en-US" altLang="zh-CN"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  </a:t>
            </a:r>
            <a:r>
              <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乙醇与乙酸</a:t>
            </a:r>
            <a:endPar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635635" y="428625"/>
            <a:ext cx="7332980" cy="583565"/>
          </a:xfrm>
          <a:prstGeom prst="rect">
            <a:avLst/>
          </a:prstGeom>
          <a:noFill/>
        </p:spPr>
        <p:txBody>
          <a:bodyPr wrap="square" rtlCol="0">
            <a:spAutoFit/>
          </a:bodyPr>
          <a:lstStyle/>
          <a:p>
            <a:pPr algn="just"/>
            <a:r>
              <a:rPr lang="en-US" altLang="zh-CN" sz="3200" b="1" dirty="0">
                <a:solidFill>
                  <a:srgbClr val="E81818"/>
                </a:solidFill>
                <a:latin typeface="黑体" panose="02010609060101010101" charset="-122"/>
                <a:ea typeface="黑体" panose="02010609060101010101" charset="-122"/>
                <a:cs typeface="黑体" panose="02010609060101010101" charset="-122"/>
                <a:sym typeface="+mn-ea"/>
              </a:rPr>
              <a:t>    </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mn-ea"/>
              </a:rPr>
              <a:t>一、乙醇</a:t>
            </a:r>
            <a:endParaRPr lang="zh-CN" altLang="en-US" sz="3200" b="1" dirty="0">
              <a:solidFill>
                <a:srgbClr val="E81818"/>
              </a:solidFill>
              <a:latin typeface="黑体" panose="02010609060101010101" charset="-122"/>
              <a:ea typeface="黑体" panose="02010609060101010101" charset="-122"/>
              <a:cs typeface="黑体" panose="02010609060101010101" charset="-122"/>
              <a:sym typeface="+mn-ea"/>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1012190"/>
            <a:ext cx="10668000" cy="530542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（一）乙醇分子的组成与结构</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（二）</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物理性质</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乙醇俗称酒精</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是无色、有特殊香味的液体</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其密度比水的小</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易挥发</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与水以任意比例互溶</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能溶解多种有机物和无机物。</a:t>
            </a:r>
            <a:endParaRPr lang="zh-CN" altLang="en-US" sz="24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603375" y="1861185"/>
            <a:ext cx="9763760" cy="1778635"/>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35635" y="481330"/>
            <a:ext cx="10882630" cy="583628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（三）用途</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用作酒精灯、火锅、内燃机等的燃料</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用作化工原料</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医疗上常用体积分数为</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75%</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的乙醇溶液作消毒剂。</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（四）乙醇的化学性质</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    1.</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乙醇与钠反应</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实验现象</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①</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钠开始沉于试管底部</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最终慢慢消失</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产生无色可燃性气体</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②</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烧杯内壁有水珠产生</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③</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向烧杯中加入澄清石灰水</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不变浑浊。</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(2)</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反应的化学方程式为</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2CH</a:t>
            </a:r>
            <a:r>
              <a:rPr lang="en-US" altLang="zh-CN" sz="28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3</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CH</a:t>
            </a:r>
            <a:r>
              <a:rPr lang="en-US" altLang="zh-CN" sz="28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2</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OH+2Na     2CH</a:t>
            </a:r>
            <a:r>
              <a:rPr lang="en-US" altLang="zh-CN" sz="28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3</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CH</a:t>
            </a:r>
            <a:r>
              <a:rPr lang="en-US" altLang="zh-CN" sz="28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2</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ONa+H</a:t>
            </a:r>
            <a:r>
              <a:rPr lang="en-US" altLang="zh-CN" sz="28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2</a:t>
            </a:r>
            <a:r>
              <a:rPr lang="en-US"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(3)</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钠与乙醇、水反应的对比见下表。</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4" name="对象 3"/>
          <p:cNvGraphicFramePr/>
          <p:nvPr/>
        </p:nvGraphicFramePr>
        <p:xfrm>
          <a:off x="7441565" y="5074920"/>
          <a:ext cx="720725" cy="328930"/>
        </p:xfrm>
        <a:graphic>
          <a:graphicData uri="http://schemas.openxmlformats.org/presentationml/2006/ole">
            <mc:AlternateContent xmlns:mc="http://schemas.openxmlformats.org/markup-compatibility/2006">
              <mc:Choice xmlns:v="urn:schemas-microsoft-com:vml" Requires="v">
                <p:oleObj spid="_x0000_s5" name="" r:id="rId1" imgW="544830" imgH="300355" progId="Equation.KSEE3">
                  <p:embed/>
                </p:oleObj>
              </mc:Choice>
              <mc:Fallback>
                <p:oleObj name="" r:id="rId1" imgW="544830" imgH="300355" progId="Equation.KSEE3">
                  <p:embed/>
                  <p:pic>
                    <p:nvPicPr>
                      <p:cNvPr id="0" name="图片 4"/>
                      <p:cNvPicPr/>
                      <p:nvPr/>
                    </p:nvPicPr>
                    <p:blipFill>
                      <a:blip r:embed="rId2"/>
                      <a:stretch>
                        <a:fillRect/>
                      </a:stretch>
                    </p:blipFill>
                    <p:spPr>
                      <a:xfrm>
                        <a:off x="7441565" y="5074920"/>
                        <a:ext cx="720725" cy="328930"/>
                      </a:xfrm>
                      <a:prstGeom prst="rect">
                        <a:avLst/>
                      </a:prstGeom>
                    </p:spPr>
                  </p:pic>
                </p:oleObj>
              </mc:Fallback>
            </mc:AlternateContent>
          </a:graphicData>
        </a:graphic>
      </p:graphicFrame>
    </p:spTree>
  </p:cSld>
  <p:clrMapOvr>
    <a:masterClrMapping/>
  </p:clrMapOvr>
  <p:transition spd="med">
    <p:pull/>
  </p:transition>
  <p:timing>
    <p:tnLst>
      <p:par>
        <p:cTn id="1" dur="indefinite" restart="never" nodeType="tmRoot"/>
      </p:par>
    </p:tnLst>
    <p:bldLst>
      <p:bldP spid="31"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1013460"/>
            <a:ext cx="10518140" cy="5305425"/>
          </a:xfrm>
          <a:prstGeom prst="rect">
            <a:avLst/>
          </a:prstGeom>
          <a:noFill/>
        </p:spPr>
        <p:txBody>
          <a:bodyPr wrap="square" rtlCol="0">
            <a:noAutofit/>
          </a:bodyPr>
          <a:p>
            <a:pPr indent="528955" algn="just" fontAlgn="auto">
              <a:lnSpc>
                <a:spcPct val="130000"/>
              </a:lnSpc>
              <a:spcBef>
                <a:spcPts val="0"/>
              </a:spcBef>
              <a:spcAft>
                <a:spcPts val="0"/>
              </a:spcAft>
            </a:pPr>
            <a:endPar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endParaRPr lang="zh-CN"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784860" y="692150"/>
            <a:ext cx="10558780" cy="5184140"/>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4052713" cy="7725192"/>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rPr>
              <a:t>1</a:t>
            </a:r>
            <a:endPar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92087"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19785" y="2372995"/>
            <a:ext cx="10582910" cy="2306955"/>
          </a:xfrm>
          <a:prstGeom prst="rect">
            <a:avLst/>
          </a:prstGeom>
        </p:spPr>
        <p:txBody>
          <a:bodyPr wrap="square">
            <a:spAutoFit/>
          </a:bodyPr>
          <a:lstStyle/>
          <a:p>
            <a:pPr algn="ctr"/>
            <a:r>
              <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第一节</a:t>
            </a:r>
            <a:endPar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a:p>
            <a:pPr algn="ctr"/>
            <a:r>
              <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认识有机化合物</a:t>
            </a:r>
            <a:endPar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94690" y="300355"/>
            <a:ext cx="10840720" cy="6367780"/>
          </a:xfrm>
          <a:prstGeom prst="rect">
            <a:avLst/>
          </a:prstGeom>
          <a:noFill/>
        </p:spPr>
        <p:txBody>
          <a:bodyPr wrap="square" rtlCol="0">
            <a:noAutofit/>
          </a:bodyPr>
          <a:p>
            <a:pPr algn="just">
              <a:lnSpc>
                <a:spcPct val="130000"/>
              </a:lnSpc>
              <a:spcBef>
                <a:spcPts val="0"/>
              </a:spcBef>
              <a:spcAft>
                <a:spcPts val="0"/>
              </a:spcAft>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    2.</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乙醇的氧化反应</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乙醇的燃烧反应</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:CH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3</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CH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OH+3O</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2CO</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+3H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O</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①</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现象</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产生淡蓝色火焰</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放出大量的热。</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②</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乙醇能作为绿色能源的原因</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燃烧放出大量的热、燃烧产物无污染、属</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于可再生能源。</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乙醇与氧气的催化氧化。</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①</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实验现象</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灼烧至红热的铜丝表面变黑</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趁热将铜丝插入乙醇中</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铜丝立即又变成红色</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能闻到一股不同于乙醇的强烈的刺激性气味。</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②</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反应的化学方程式为</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2CH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3</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CH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OH+O</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2CH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3</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CHO+2H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O</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(3)</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乙醇与强氧化剂反应</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乙醇与酸性高锰酸钾溶液或酸性重铬酸钾溶液反应</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被直接氧化为乙酸。反应原理</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应用</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酸性重铬酸钾溶液遇乙醇后</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溶液由橙色变为绿色</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该反应可以用来检验司机是否酒后驾车。</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2" name="对象 1">
            <a:hlinkClick r:id="" action="ppaction://ole?verb="/>
          </p:cNvPr>
          <p:cNvGraphicFramePr>
            <a:graphicFrameLocks noChangeAspect="1"/>
          </p:cNvGraphicFramePr>
          <p:nvPr/>
        </p:nvGraphicFramePr>
        <p:xfrm>
          <a:off x="6038850" y="3321050"/>
          <a:ext cx="114300" cy="215900"/>
        </p:xfrm>
        <a:graphic>
          <a:graphicData uri="http://schemas.openxmlformats.org/presentationml/2006/ole">
            <mc:AlternateContent xmlns:mc="http://schemas.openxmlformats.org/markup-compatibility/2006">
              <mc:Choice xmlns:v="urn:schemas-microsoft-com:vml" Requires="v">
                <p:oleObj spid="_x0000_s2049" name="" r:id="rId1" imgW="114300" imgH="215900" progId="Equation.KSEE3">
                  <p:embed/>
                </p:oleObj>
              </mc:Choice>
              <mc:Fallback>
                <p:oleObj name="" r:id="rId1" imgW="114300" imgH="215900" progId="Equation.KSEE3">
                  <p:embed/>
                  <p:pic>
                    <p:nvPicPr>
                      <p:cNvPr id="0" name="图片 2048"/>
                      <p:cNvPicPr/>
                      <p:nvPr/>
                    </p:nvPicPr>
                    <p:blipFill>
                      <a:blip r:embed="rId2"/>
                      <a:stretch>
                        <a:fillRect/>
                      </a:stretch>
                    </p:blipFill>
                    <p:spPr>
                      <a:xfrm>
                        <a:off x="6038850" y="3321050"/>
                        <a:ext cx="114300" cy="215900"/>
                      </a:xfrm>
                      <a:prstGeom prst="rect">
                        <a:avLst/>
                      </a:prstGeom>
                    </p:spPr>
                  </p:pic>
                </p:oleObj>
              </mc:Fallback>
            </mc:AlternateContent>
          </a:graphicData>
        </a:graphic>
      </p:graphicFrame>
      <p:graphicFrame>
        <p:nvGraphicFramePr>
          <p:cNvPr id="3" name="对象 2"/>
          <p:cNvGraphicFramePr/>
          <p:nvPr/>
        </p:nvGraphicFramePr>
        <p:xfrm>
          <a:off x="5755323" y="1012825"/>
          <a:ext cx="867410" cy="351790"/>
        </p:xfrm>
        <a:graphic>
          <a:graphicData uri="http://schemas.openxmlformats.org/presentationml/2006/ole">
            <mc:AlternateContent xmlns:mc="http://schemas.openxmlformats.org/markup-compatibility/2006">
              <mc:Choice xmlns:v="urn:schemas-microsoft-com:vml" Requires="v">
                <p:oleObj spid="_x0000_s6" name="" r:id="rId3" imgW="680085" imgH="275590" progId="Equation.KSEE3">
                  <p:embed/>
                </p:oleObj>
              </mc:Choice>
              <mc:Fallback>
                <p:oleObj name="" r:id="rId3" imgW="680085" imgH="275590" progId="Equation.KSEE3">
                  <p:embed/>
                  <p:pic>
                    <p:nvPicPr>
                      <p:cNvPr id="0" name="图片 5"/>
                      <p:cNvPicPr/>
                      <p:nvPr/>
                    </p:nvPicPr>
                    <p:blipFill>
                      <a:blip r:embed="rId4"/>
                      <a:stretch>
                        <a:fillRect/>
                      </a:stretch>
                    </p:blipFill>
                    <p:spPr>
                      <a:xfrm>
                        <a:off x="5755323" y="1012825"/>
                        <a:ext cx="867410" cy="351790"/>
                      </a:xfrm>
                      <a:prstGeom prst="rect">
                        <a:avLst/>
                      </a:prstGeom>
                    </p:spPr>
                  </p:pic>
                </p:oleObj>
              </mc:Fallback>
            </mc:AlternateContent>
          </a:graphicData>
        </a:graphic>
      </p:graphicFrame>
      <p:graphicFrame>
        <p:nvGraphicFramePr>
          <p:cNvPr id="7" name="对象 6">
            <a:hlinkClick r:id="" action="ppaction://ole?verb="/>
          </p:cNvPr>
          <p:cNvGraphicFramePr>
            <a:graphicFrameLocks noChangeAspect="1"/>
          </p:cNvGraphicFramePr>
          <p:nvPr/>
        </p:nvGraphicFramePr>
        <p:xfrm>
          <a:off x="6153150" y="4262120"/>
          <a:ext cx="1082675" cy="360680"/>
        </p:xfrm>
        <a:graphic>
          <a:graphicData uri="http://schemas.openxmlformats.org/presentationml/2006/ole">
            <mc:AlternateContent xmlns:mc="http://schemas.openxmlformats.org/markup-compatibility/2006">
              <mc:Choice xmlns:v="urn:schemas-microsoft-com:vml" Requires="v">
                <p:oleObj spid="_x0000_s2050" name="" r:id="rId5" imgW="647700" imgH="215900" progId="Equation.KSEE3">
                  <p:embed/>
                </p:oleObj>
              </mc:Choice>
              <mc:Fallback>
                <p:oleObj name="" r:id="rId5" imgW="647700" imgH="215900" progId="Equation.KSEE3">
                  <p:embed/>
                  <p:pic>
                    <p:nvPicPr>
                      <p:cNvPr id="0" name="图片 2049"/>
                      <p:cNvPicPr/>
                      <p:nvPr/>
                    </p:nvPicPr>
                    <p:blipFill>
                      <a:blip r:embed="rId6"/>
                      <a:stretch>
                        <a:fillRect/>
                      </a:stretch>
                    </p:blipFill>
                    <p:spPr>
                      <a:xfrm>
                        <a:off x="6153150" y="4262120"/>
                        <a:ext cx="1082675" cy="360680"/>
                      </a:xfrm>
                      <a:prstGeom prst="rect">
                        <a:avLst/>
                      </a:prstGeom>
                    </p:spPr>
                  </p:pic>
                </p:oleObj>
              </mc:Fallback>
            </mc:AlternateContent>
          </a:graphicData>
        </a:graphic>
      </p:graphicFrame>
      <p:pic>
        <p:nvPicPr>
          <p:cNvPr id="4" name="图片 3"/>
          <p:cNvPicPr>
            <a:picLocks noChangeAspect="1"/>
          </p:cNvPicPr>
          <p:nvPr/>
        </p:nvPicPr>
        <p:blipFill>
          <a:blip r:embed="rId7"/>
          <a:stretch>
            <a:fillRect/>
          </a:stretch>
        </p:blipFill>
        <p:spPr>
          <a:xfrm>
            <a:off x="1836420" y="5548630"/>
            <a:ext cx="3919220" cy="617220"/>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784860" y="428625"/>
            <a:ext cx="10812780" cy="583565"/>
          </a:xfrm>
          <a:prstGeom prst="rect">
            <a:avLst/>
          </a:prstGeom>
          <a:noFill/>
        </p:spPr>
        <p:txBody>
          <a:bodyPr wrap="square" rtlCol="0">
            <a:spAutoFit/>
          </a:bodyPr>
          <a:lstStyle/>
          <a:p>
            <a:pPr algn="just"/>
            <a:r>
              <a:rPr lang="en-US" altLang="zh-CN" sz="3200" b="1" dirty="0">
                <a:solidFill>
                  <a:srgbClr val="E81818"/>
                </a:solidFill>
                <a:latin typeface="黑体" panose="02010609060101010101" charset="-122"/>
                <a:ea typeface="黑体" panose="02010609060101010101" charset="-122"/>
                <a:cs typeface="黑体" panose="02010609060101010101" charset="-122"/>
                <a:sym typeface="+mn-ea"/>
              </a:rPr>
              <a:t>   </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mn-ea"/>
              </a:rPr>
              <a:t>二、乙酸</a:t>
            </a:r>
            <a:endParaRPr lang="zh-CN" altLang="en-US" sz="3200" b="1" dirty="0">
              <a:solidFill>
                <a:srgbClr val="E81818"/>
              </a:solidFill>
              <a:latin typeface="黑体" panose="02010609060101010101" charset="-122"/>
              <a:ea typeface="黑体" panose="02010609060101010101" charset="-122"/>
              <a:cs typeface="黑体" panose="02010609060101010101" charset="-122"/>
              <a:sym typeface="+mn-ea"/>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1012190"/>
            <a:ext cx="10518140" cy="530542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（一）分子结构</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（二）</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物理性质</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乙酸俗名醋酸</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是一种无色液体</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具有强烈刺激性气味</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易挥发</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易溶于水和乙醇。当温度低于</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16.6</a:t>
            </a: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时</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乙酸就会凝结成像冰一样的晶体</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所以无水乙酸又称为冰醋酸。</a:t>
            </a:r>
            <a:endParaRPr lang="zh-CN" altLang="en-US" sz="24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1392555" y="1661160"/>
            <a:ext cx="9597390" cy="2214880"/>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94690" y="471170"/>
            <a:ext cx="10840720" cy="584644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（三）化学性质</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1.</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成分</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乙酸是一种重要的有机酸</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具有酸性</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比</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CO</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3</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的酸性强</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在水中可以电离出</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H</a:t>
            </a:r>
            <a:r>
              <a:rPr lang="en-US" altLang="zh-CN" sz="2400" baseline="30000">
                <a:solidFill>
                  <a:schemeClr val="tx1"/>
                </a:solidFill>
                <a:uFillTx/>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电离方程式为</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CH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3</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COOH</a:t>
            </a: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CH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3</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COO</a:t>
            </a:r>
            <a:r>
              <a:rPr lang="en-US" altLang="zh-CN" sz="2400" baseline="30000">
                <a:solidFill>
                  <a:schemeClr val="tx1"/>
                </a:solidFill>
                <a:uFillTx/>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+H</a:t>
            </a:r>
            <a:r>
              <a:rPr lang="en-US" altLang="zh-CN" sz="2400" baseline="30000">
                <a:solidFill>
                  <a:schemeClr val="tx1"/>
                </a:solidFill>
                <a:uFillTx/>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是一元弱酸</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具有酸的通性。</a:t>
            </a: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545590" y="2884170"/>
            <a:ext cx="9286240" cy="3731260"/>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34695" y="412115"/>
            <a:ext cx="10800715" cy="5905500"/>
          </a:xfrm>
          <a:prstGeom prst="rect">
            <a:avLst/>
          </a:prstGeom>
          <a:noFill/>
        </p:spPr>
        <p:txBody>
          <a:bodyPr wrap="square" rtlCol="0">
            <a:noAutofit/>
          </a:bodyPr>
          <a:p>
            <a:pPr algn="just">
              <a:lnSpc>
                <a:spcPct val="130000"/>
              </a:lnSpc>
              <a:spcBef>
                <a:spcPts val="0"/>
              </a:spcBef>
              <a:spcAft>
                <a:spcPts val="0"/>
              </a:spcAft>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2.</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酯化反应</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   </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酸与醇反应生成酯和水的反应称为酯化反应</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酯化反应也属于取代反应。</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    </a:t>
            </a:r>
            <a:endPar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    </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反应的化学方程式为</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   </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(3)</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酯化反应的机理</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羧酸脱羟基</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醇脱氢。</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(4)</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酯化反应的机理探究</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同位素示踪法。</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4885690" y="1785620"/>
            <a:ext cx="5686425" cy="809625"/>
          </a:xfrm>
          <a:prstGeom prst="rect">
            <a:avLst/>
          </a:prstGeom>
        </p:spPr>
      </p:pic>
      <p:pic>
        <p:nvPicPr>
          <p:cNvPr id="4" name="图片 3"/>
          <p:cNvPicPr>
            <a:picLocks noChangeAspect="1"/>
          </p:cNvPicPr>
          <p:nvPr/>
        </p:nvPicPr>
        <p:blipFill>
          <a:blip r:embed="rId2"/>
          <a:stretch>
            <a:fillRect/>
          </a:stretch>
        </p:blipFill>
        <p:spPr>
          <a:xfrm>
            <a:off x="1470025" y="3566795"/>
            <a:ext cx="7776845" cy="3053080"/>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25170" y="1012190"/>
            <a:ext cx="10793730" cy="5305425"/>
          </a:xfrm>
          <a:prstGeom prst="rect">
            <a:avLst/>
          </a:prstGeom>
          <a:noFill/>
        </p:spPr>
        <p:txBody>
          <a:bodyPr wrap="square" rtlCol="0">
            <a:noAutofit/>
          </a:bodyPr>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(5)</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酯类。</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①</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酯类的一般通式可写为</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官能团为酯基</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写作</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或者</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②</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低级酯具有一定的挥发性</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有芳香气味</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可用作饮料、糖果、化妆品中的香料和有机溶剂。</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    </a:t>
            </a:r>
            <a:endPar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    </a:t>
            </a:r>
            <a:endPar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4971415" y="1339215"/>
            <a:ext cx="1333500" cy="704850"/>
          </a:xfrm>
          <a:prstGeom prst="rect">
            <a:avLst/>
          </a:prstGeom>
        </p:spPr>
      </p:pic>
      <p:pic>
        <p:nvPicPr>
          <p:cNvPr id="5" name="图片 4"/>
          <p:cNvPicPr>
            <a:picLocks noChangeAspect="1"/>
          </p:cNvPicPr>
          <p:nvPr/>
        </p:nvPicPr>
        <p:blipFill>
          <a:blip r:embed="rId2"/>
          <a:stretch>
            <a:fillRect/>
          </a:stretch>
        </p:blipFill>
        <p:spPr>
          <a:xfrm>
            <a:off x="9152255" y="1339215"/>
            <a:ext cx="1152525" cy="647700"/>
          </a:xfrm>
          <a:prstGeom prst="rect">
            <a:avLst/>
          </a:prstGeom>
        </p:spPr>
      </p:pic>
      <p:pic>
        <p:nvPicPr>
          <p:cNvPr id="6" name="图片 5"/>
          <p:cNvPicPr>
            <a:picLocks noChangeAspect="1"/>
          </p:cNvPicPr>
          <p:nvPr/>
        </p:nvPicPr>
        <p:blipFill>
          <a:blip r:embed="rId3"/>
          <a:stretch>
            <a:fillRect/>
          </a:stretch>
        </p:blipFill>
        <p:spPr>
          <a:xfrm>
            <a:off x="1520825" y="2103755"/>
            <a:ext cx="876300" cy="352425"/>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400685"/>
            <a:ext cx="10518140" cy="75374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三、常见官能团及其代表物的主要反应</a:t>
            </a:r>
            <a:endPar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162050" y="1220470"/>
            <a:ext cx="9103360" cy="5093970"/>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4052713" cy="7725192"/>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rPr>
              <a:t>1</a:t>
            </a:r>
            <a:endPar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92087"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19785" y="2372995"/>
            <a:ext cx="10582910" cy="2306955"/>
          </a:xfrm>
          <a:prstGeom prst="rect">
            <a:avLst/>
          </a:prstGeom>
        </p:spPr>
        <p:txBody>
          <a:bodyPr wrap="square">
            <a:spAutoFit/>
          </a:bodyPr>
          <a:lstStyle/>
          <a:p>
            <a:pPr algn="ctr"/>
            <a:r>
              <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第四节</a:t>
            </a:r>
            <a:endPar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a:p>
            <a:pPr algn="ctr"/>
            <a:r>
              <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基本营养物质</a:t>
            </a:r>
            <a:endPar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785495" y="428625"/>
            <a:ext cx="10749915" cy="583565"/>
          </a:xfrm>
          <a:prstGeom prst="rect">
            <a:avLst/>
          </a:prstGeom>
          <a:noFill/>
        </p:spPr>
        <p:txBody>
          <a:bodyPr wrap="square" rtlCol="0">
            <a:spAutoFit/>
          </a:bodyPr>
          <a:lstStyle/>
          <a:p>
            <a:pPr algn="just"/>
            <a:r>
              <a:rPr lang="en-US" altLang="zh-CN" sz="3200" b="1" dirty="0">
                <a:solidFill>
                  <a:srgbClr val="E81818"/>
                </a:solidFill>
                <a:latin typeface="黑体" panose="02010609060101010101" charset="-122"/>
                <a:ea typeface="黑体" panose="02010609060101010101" charset="-122"/>
                <a:cs typeface="黑体" panose="02010609060101010101" charset="-122"/>
                <a:sym typeface="+mn-ea"/>
              </a:rPr>
              <a:t>   </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mn-ea"/>
              </a:rPr>
              <a:t>一、糖类</a:t>
            </a:r>
            <a:endParaRPr lang="zh-CN" altLang="en-US" sz="3200" b="1" dirty="0">
              <a:solidFill>
                <a:srgbClr val="E81818"/>
              </a:solidFill>
              <a:latin typeface="黑体" panose="02010609060101010101" charset="-122"/>
              <a:ea typeface="黑体" panose="02010609060101010101" charset="-122"/>
              <a:cs typeface="黑体" panose="02010609060101010101" charset="-122"/>
              <a:sym typeface="+mn-ea"/>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1012190"/>
            <a:ext cx="10751185" cy="530542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（一）糖类的组成</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营养物质主要包括糖类、蛋白质、油脂、维生素、无机盐和水</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前三种为人体必需的基本营养物质。</a:t>
            </a:r>
            <a:endPar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1.</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概念</a:t>
            </a: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从分子结构上看</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糖类是多羟基醛或多羟基酮和它们的脱水缩合物。</a:t>
            </a:r>
            <a:endParaRPr lang="zh-CN" altLang="en-US" sz="24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 2.</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组成</a:t>
            </a:r>
            <a:endPar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糖类是由</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C</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H</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O</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三种元素组成的一类有机化合物</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其组成大多可以用通式</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C</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n</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O)</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m</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表示</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也被称为碳水化合物。</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bldLst>
      <p:bldP spid="31"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300355"/>
            <a:ext cx="10627995" cy="158559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（二）糖类的分类</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营养物质主要包括糖类、蛋白质、油脂、维生素、无机盐和水</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前三种为人体必需的基本营养物质。</a:t>
            </a:r>
            <a:endPar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890270" y="2115820"/>
            <a:ext cx="10522585" cy="4319270"/>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66750" y="430530"/>
            <a:ext cx="10852150" cy="588708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（三）常见的单糖</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葡萄糖与果糖</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葡萄糖是最重要的单糖</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是构成多种二糖和多糖的基本单元</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葡萄糖是还原性糖。</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    1.</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物理性质</a:t>
            </a: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葡萄糖是有甜味的无色晶体</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能溶于水</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但甜味不及蔗糖的甜</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葡萄汁、甜味水、蜂蜜</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    2.</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组成和结构</a:t>
            </a: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葡萄糖分子中有一个醛基和五个羟基</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是一种六碳糖。</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1412240" y="4493260"/>
            <a:ext cx="9604375" cy="2169160"/>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1196340"/>
            <a:ext cx="10668000" cy="482155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（一）键的个数</a:t>
            </a:r>
            <a:endPar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有机物中，每个碳原子与其他原子形成</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4</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个共价键。</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（二）</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碳原子间成键方式多样</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键的类型</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两个碳原子之间可以通过共用电子对形成单键</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双键</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、三键</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784860" y="586105"/>
            <a:ext cx="10668635"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一、有机化合物中碳原子的成键特点</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1"/>
          <a:stretch>
            <a:fillRect/>
          </a:stretch>
        </p:blipFill>
        <p:spPr>
          <a:xfrm>
            <a:off x="7700010" y="3131185"/>
            <a:ext cx="1336040" cy="952500"/>
          </a:xfrm>
          <a:prstGeom prst="rect">
            <a:avLst/>
          </a:prstGeom>
        </p:spPr>
      </p:pic>
      <p:pic>
        <p:nvPicPr>
          <p:cNvPr id="3" name="图片 2"/>
          <p:cNvPicPr>
            <a:picLocks noChangeAspect="1"/>
          </p:cNvPicPr>
          <p:nvPr/>
        </p:nvPicPr>
        <p:blipFill>
          <a:blip r:embed="rId2"/>
          <a:stretch>
            <a:fillRect/>
          </a:stretch>
        </p:blipFill>
        <p:spPr>
          <a:xfrm>
            <a:off x="2274570" y="3800475"/>
            <a:ext cx="1264920" cy="793115"/>
          </a:xfrm>
          <a:prstGeom prst="rect">
            <a:avLst/>
          </a:prstGeom>
        </p:spPr>
      </p:pic>
      <p:pic>
        <p:nvPicPr>
          <p:cNvPr id="4" name="图片 3"/>
          <p:cNvPicPr>
            <a:picLocks noChangeAspect="1"/>
          </p:cNvPicPr>
          <p:nvPr/>
        </p:nvPicPr>
        <p:blipFill>
          <a:blip r:embed="rId3"/>
          <a:stretch>
            <a:fillRect/>
          </a:stretch>
        </p:blipFill>
        <p:spPr>
          <a:xfrm>
            <a:off x="5122545" y="3883025"/>
            <a:ext cx="1415415" cy="466090"/>
          </a:xfrm>
          <a:prstGeom prst="rect">
            <a:avLst/>
          </a:prstGeom>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56920" y="280035"/>
            <a:ext cx="10779125" cy="6497955"/>
          </a:xfrm>
          <a:prstGeom prst="rect">
            <a:avLst/>
          </a:prstGeom>
          <a:noFill/>
        </p:spPr>
        <p:txBody>
          <a:bodyPr wrap="square" rtlCol="0">
            <a:noAutofit/>
          </a:bodyPr>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    3.</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化学</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性质</a:t>
            </a: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葡萄糖分子中含有醛基和醇羟基</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可发生加成、氧化、酯化等反应。</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葡萄糖与新制</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Cu(OH)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悬浊液的反应。现象</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在酒精灯上加热一段时间后试管内出现砖红色沉淀。反应的化学方程式为</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CH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OH(CHOH)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4</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CHO+2Cu(OH)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 NaOH      CH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OH(CHOH)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4</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COONa+Cu</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O</a:t>
            </a: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+3H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O</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   </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葡萄糖与银氨溶液的反应</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银镜反应。现象</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在试管内壁上附着一层光亮的银镜。化学方程式</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:CH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OH(CHOH)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4</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CHO+2Ag(NH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3</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OH        2Ag</a:t>
            </a: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+3NH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3</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+CH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OH(CHOH)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4</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COONH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4</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O</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(3)</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与氢气发生加成反应</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:CH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OH(CHOH)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4</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CHO+H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CH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OH(CHOH)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4</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CH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OH</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(4)</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生理氧化或燃烧</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:C</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6</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12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O</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6</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(s)+6O</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(g)</a:t>
            </a: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6CO</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(g)+6H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O(l) ΔH=-2804 kJ·mol</a:t>
            </a:r>
            <a:r>
              <a:rPr lang="en-US" altLang="zh-CN" sz="2400" baseline="30000">
                <a:solidFill>
                  <a:schemeClr val="tx1"/>
                </a:solidFill>
                <a:uFillTx/>
                <a:latin typeface="宋体" panose="02010600030101010101" pitchFamily="2" charset="-122"/>
                <a:ea typeface="宋体" panose="02010600030101010101" pitchFamily="2" charset="-122"/>
                <a:cs typeface="宋体" panose="02010600030101010101" pitchFamily="2" charset="-122"/>
              </a:rPr>
              <a:t>-1</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(5)</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发酵反应。植物体内</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成醇</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):C</a:t>
            </a:r>
            <a:r>
              <a:rPr lang="en-US" altLang="zh-CN" sz="2400" baseline="-25000">
                <a:uFillTx/>
                <a:latin typeface="宋体" panose="02010600030101010101" pitchFamily="2" charset="-122"/>
                <a:ea typeface="宋体" panose="02010600030101010101" pitchFamily="2" charset="-122"/>
                <a:cs typeface="宋体" panose="02010600030101010101" pitchFamily="2" charset="-122"/>
                <a:sym typeface="+mn-ea"/>
              </a:rPr>
              <a:t>6</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H</a:t>
            </a:r>
            <a:r>
              <a:rPr lang="en-US" altLang="zh-CN" sz="2400" baseline="-25000">
                <a:uFillTx/>
                <a:latin typeface="宋体" panose="02010600030101010101" pitchFamily="2" charset="-122"/>
                <a:ea typeface="宋体" panose="02010600030101010101" pitchFamily="2" charset="-122"/>
                <a:cs typeface="宋体" panose="02010600030101010101" pitchFamily="2" charset="-122"/>
                <a:sym typeface="+mn-ea"/>
              </a:rPr>
              <a:t>12</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O</a:t>
            </a:r>
            <a:r>
              <a:rPr lang="en-US" altLang="zh-CN" sz="2400" baseline="-25000">
                <a:uFillTx/>
                <a:latin typeface="宋体" panose="02010600030101010101" pitchFamily="2" charset="-122"/>
                <a:ea typeface="宋体" panose="02010600030101010101" pitchFamily="2" charset="-122"/>
                <a:cs typeface="宋体" panose="02010600030101010101" pitchFamily="2" charset="-122"/>
                <a:sym typeface="+mn-ea"/>
              </a:rPr>
              <a:t>6</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       2C</a:t>
            </a:r>
            <a:r>
              <a:rPr lang="en-US" altLang="zh-CN" sz="2400" baseline="-25000">
                <a:uFillTx/>
                <a:latin typeface="宋体" panose="02010600030101010101" pitchFamily="2" charset="-122"/>
                <a:ea typeface="宋体" panose="02010600030101010101" pitchFamily="2" charset="-122"/>
                <a:cs typeface="宋体" panose="02010600030101010101" pitchFamily="2" charset="-122"/>
                <a:sym typeface="+mn-ea"/>
              </a:rPr>
              <a:t>2</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H</a:t>
            </a:r>
            <a:r>
              <a:rPr lang="en-US" altLang="zh-CN" sz="2400" baseline="-25000">
                <a:uFillTx/>
                <a:latin typeface="宋体" panose="02010600030101010101" pitchFamily="2" charset="-122"/>
                <a:ea typeface="宋体" panose="02010600030101010101" pitchFamily="2" charset="-122"/>
                <a:cs typeface="宋体" panose="02010600030101010101" pitchFamily="2" charset="-122"/>
                <a:sym typeface="+mn-ea"/>
              </a:rPr>
              <a:t>5</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OH+2CO</a:t>
            </a:r>
            <a:r>
              <a:rPr lang="en-US" altLang="zh-CN" sz="2400" baseline="-25000">
                <a:uFillTx/>
                <a:latin typeface="宋体" panose="02010600030101010101" pitchFamily="2" charset="-122"/>
                <a:ea typeface="宋体" panose="02010600030101010101" pitchFamily="2" charset="-122"/>
                <a:cs typeface="宋体" panose="02010600030101010101" pitchFamily="2" charset="-122"/>
                <a:sym typeface="+mn-ea"/>
              </a:rPr>
              <a:t>2</a:t>
            </a:r>
            <a:r>
              <a:rPr lang="en-US" altLang="en-US"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动物体内</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成乳酸</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):C</a:t>
            </a:r>
            <a:r>
              <a:rPr lang="en-US" altLang="zh-CN" sz="2400" baseline="-25000">
                <a:uFillTx/>
                <a:latin typeface="宋体" panose="02010600030101010101" pitchFamily="2" charset="-122"/>
                <a:ea typeface="宋体" panose="02010600030101010101" pitchFamily="2" charset="-122"/>
                <a:cs typeface="宋体" panose="02010600030101010101" pitchFamily="2" charset="-122"/>
                <a:sym typeface="+mn-ea"/>
              </a:rPr>
              <a:t>6</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H</a:t>
            </a:r>
            <a:r>
              <a:rPr lang="en-US" altLang="zh-CN" sz="2400" baseline="-25000">
                <a:uFillTx/>
                <a:latin typeface="宋体" panose="02010600030101010101" pitchFamily="2" charset="-122"/>
                <a:ea typeface="宋体" panose="02010600030101010101" pitchFamily="2" charset="-122"/>
                <a:cs typeface="宋体" panose="02010600030101010101" pitchFamily="2" charset="-122"/>
                <a:sym typeface="+mn-ea"/>
              </a:rPr>
              <a:t>12</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O</a:t>
            </a:r>
            <a:r>
              <a:rPr lang="en-US" altLang="zh-CN" sz="2400" baseline="-25000">
                <a:uFillTx/>
                <a:latin typeface="宋体" panose="02010600030101010101" pitchFamily="2" charset="-122"/>
                <a:ea typeface="宋体" panose="02010600030101010101" pitchFamily="2" charset="-122"/>
                <a:cs typeface="宋体" panose="02010600030101010101" pitchFamily="2" charset="-122"/>
                <a:sym typeface="+mn-ea"/>
              </a:rPr>
              <a:t>6</a:t>
            </a:r>
            <a:r>
              <a:rPr lang="en-US" altLang="en-US"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2C</a:t>
            </a:r>
            <a:r>
              <a:rPr lang="en-US" altLang="zh-CN" sz="2400" baseline="-25000">
                <a:uFillTx/>
                <a:latin typeface="宋体" panose="02010600030101010101" pitchFamily="2" charset="-122"/>
                <a:ea typeface="宋体" panose="02010600030101010101" pitchFamily="2" charset="-122"/>
                <a:cs typeface="宋体" panose="02010600030101010101" pitchFamily="2" charset="-122"/>
                <a:sym typeface="+mn-ea"/>
              </a:rPr>
              <a:t>3</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H</a:t>
            </a:r>
            <a:r>
              <a:rPr lang="en-US" altLang="zh-CN" sz="2400" baseline="-25000">
                <a:uFillTx/>
                <a:latin typeface="宋体" panose="02010600030101010101" pitchFamily="2" charset="-122"/>
                <a:ea typeface="宋体" panose="02010600030101010101" pitchFamily="2" charset="-122"/>
                <a:cs typeface="宋体" panose="02010600030101010101" pitchFamily="2" charset="-122"/>
                <a:sym typeface="+mn-ea"/>
              </a:rPr>
              <a:t>6</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O</a:t>
            </a:r>
            <a:r>
              <a:rPr lang="en-US" altLang="zh-CN" sz="2400" baseline="-25000">
                <a:uFillTx/>
                <a:latin typeface="宋体" panose="02010600030101010101" pitchFamily="2" charset="-122"/>
                <a:ea typeface="宋体" panose="02010600030101010101" pitchFamily="2" charset="-122"/>
                <a:cs typeface="宋体" panose="02010600030101010101" pitchFamily="2" charset="-122"/>
                <a:sym typeface="+mn-ea"/>
              </a:rPr>
              <a:t>3</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乳酸</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2" name="对象 1">
            <a:hlinkClick r:id="" action="ppaction://ole?verb="/>
          </p:cNvPr>
          <p:cNvGraphicFramePr>
            <a:graphicFrameLocks noChangeAspect="1"/>
          </p:cNvGraphicFramePr>
          <p:nvPr/>
        </p:nvGraphicFramePr>
        <p:xfrm>
          <a:off x="6038850" y="3321050"/>
          <a:ext cx="114300" cy="215900"/>
        </p:xfrm>
        <a:graphic>
          <a:graphicData uri="http://schemas.openxmlformats.org/presentationml/2006/ole">
            <mc:AlternateContent xmlns:mc="http://schemas.openxmlformats.org/markup-compatibility/2006">
              <mc:Choice xmlns:v="urn:schemas-microsoft-com:vml" Requires="v">
                <p:oleObj spid="_x0000_s1025" name="" r:id="rId1" imgW="114300" imgH="215900" progId="Equation.KSEE3">
                  <p:embed/>
                </p:oleObj>
              </mc:Choice>
              <mc:Fallback>
                <p:oleObj name="" r:id="rId1" imgW="114300" imgH="215900" progId="Equation.KSEE3">
                  <p:embed/>
                  <p:pic>
                    <p:nvPicPr>
                      <p:cNvPr id="0" name="图片 1024"/>
                      <p:cNvPicPr/>
                      <p:nvPr/>
                    </p:nvPicPr>
                    <p:blipFill>
                      <a:blip r:embed="rId2"/>
                      <a:stretch>
                        <a:fillRect/>
                      </a:stretch>
                    </p:blipFill>
                    <p:spPr>
                      <a:xfrm>
                        <a:off x="6038850" y="3321050"/>
                        <a:ext cx="114300" cy="215900"/>
                      </a:xfrm>
                      <a:prstGeom prst="rect">
                        <a:avLst/>
                      </a:prstGeom>
                    </p:spPr>
                  </p:pic>
                </p:oleObj>
              </mc:Fallback>
            </mc:AlternateContent>
          </a:graphicData>
        </a:graphic>
      </p:graphicFrame>
      <p:graphicFrame>
        <p:nvGraphicFramePr>
          <p:cNvPr id="5" name="对象 4"/>
          <p:cNvGraphicFramePr/>
          <p:nvPr/>
        </p:nvGraphicFramePr>
        <p:xfrm>
          <a:off x="1524635" y="2286000"/>
          <a:ext cx="821690" cy="431165"/>
        </p:xfrm>
        <a:graphic>
          <a:graphicData uri="http://schemas.openxmlformats.org/presentationml/2006/ole">
            <mc:AlternateContent xmlns:mc="http://schemas.openxmlformats.org/markup-compatibility/2006">
              <mc:Choice xmlns:v="urn:schemas-microsoft-com:vml" Requires="v">
                <p:oleObj spid="_x0000_s6" name="" r:id="rId3" imgW="650240" imgH="396875" progId="Equation.KSEE3">
                  <p:embed/>
                </p:oleObj>
              </mc:Choice>
              <mc:Fallback>
                <p:oleObj name="" r:id="rId3" imgW="650240" imgH="396875" progId="Equation.KSEE3">
                  <p:embed/>
                  <p:pic>
                    <p:nvPicPr>
                      <p:cNvPr id="0" name="图片 5"/>
                      <p:cNvPicPr/>
                      <p:nvPr/>
                    </p:nvPicPr>
                    <p:blipFill>
                      <a:blip r:embed="rId4"/>
                      <a:stretch>
                        <a:fillRect/>
                      </a:stretch>
                    </p:blipFill>
                    <p:spPr>
                      <a:xfrm>
                        <a:off x="1524635" y="2286000"/>
                        <a:ext cx="821690" cy="431165"/>
                      </a:xfrm>
                      <a:prstGeom prst="rect">
                        <a:avLst/>
                      </a:prstGeom>
                    </p:spPr>
                  </p:pic>
                </p:oleObj>
              </mc:Fallback>
            </mc:AlternateContent>
          </a:graphicData>
        </a:graphic>
      </p:graphicFrame>
      <p:graphicFrame>
        <p:nvGraphicFramePr>
          <p:cNvPr id="8" name="对象 7"/>
          <p:cNvGraphicFramePr/>
          <p:nvPr/>
        </p:nvGraphicFramePr>
        <p:xfrm>
          <a:off x="8619490" y="3321050"/>
          <a:ext cx="1156970" cy="352425"/>
        </p:xfrm>
        <a:graphic>
          <a:graphicData uri="http://schemas.openxmlformats.org/presentationml/2006/ole">
            <mc:AlternateContent xmlns:mc="http://schemas.openxmlformats.org/markup-compatibility/2006">
              <mc:Choice xmlns:v="urn:schemas-microsoft-com:vml" Requires="v">
                <p:oleObj spid="_x0000_s9" name="" r:id="rId5" imgW="1134745" imgH="328930" progId="Equation.KSEE3">
                  <p:embed/>
                </p:oleObj>
              </mc:Choice>
              <mc:Fallback>
                <p:oleObj name="" r:id="rId5" imgW="1134745" imgH="328930" progId="Equation.KSEE3">
                  <p:embed/>
                  <p:pic>
                    <p:nvPicPr>
                      <p:cNvPr id="0" name="图片 8"/>
                      <p:cNvPicPr/>
                      <p:nvPr/>
                    </p:nvPicPr>
                    <p:blipFill>
                      <a:blip r:embed="rId6"/>
                      <a:stretch>
                        <a:fillRect/>
                      </a:stretch>
                    </p:blipFill>
                    <p:spPr>
                      <a:xfrm>
                        <a:off x="8619490" y="3321050"/>
                        <a:ext cx="1156970" cy="352425"/>
                      </a:xfrm>
                      <a:prstGeom prst="rect">
                        <a:avLst/>
                      </a:prstGeom>
                    </p:spPr>
                  </p:pic>
                </p:oleObj>
              </mc:Fallback>
            </mc:AlternateContent>
          </a:graphicData>
        </a:graphic>
      </p:graphicFrame>
      <p:graphicFrame>
        <p:nvGraphicFramePr>
          <p:cNvPr id="10" name="对象 9"/>
          <p:cNvGraphicFramePr/>
          <p:nvPr/>
        </p:nvGraphicFramePr>
        <p:xfrm>
          <a:off x="7501890" y="4199890"/>
          <a:ext cx="821690" cy="431165"/>
        </p:xfrm>
        <a:graphic>
          <a:graphicData uri="http://schemas.openxmlformats.org/presentationml/2006/ole">
            <mc:AlternateContent xmlns:mc="http://schemas.openxmlformats.org/markup-compatibility/2006">
              <mc:Choice xmlns:v="urn:schemas-microsoft-com:vml" Requires="v">
                <p:oleObj spid="_x0000_s12" name="" r:id="rId7" imgW="650240" imgH="396875" progId="Equation.KSEE3">
                  <p:embed/>
                </p:oleObj>
              </mc:Choice>
              <mc:Fallback>
                <p:oleObj name="" r:id="rId7" imgW="650240" imgH="396875" progId="Equation.KSEE3">
                  <p:embed/>
                  <p:pic>
                    <p:nvPicPr>
                      <p:cNvPr id="0" name="图片 5"/>
                      <p:cNvPicPr/>
                      <p:nvPr/>
                    </p:nvPicPr>
                    <p:blipFill>
                      <a:blip r:embed="rId4"/>
                      <a:stretch>
                        <a:fillRect/>
                      </a:stretch>
                    </p:blipFill>
                    <p:spPr>
                      <a:xfrm>
                        <a:off x="7501890" y="4199890"/>
                        <a:ext cx="821690" cy="431165"/>
                      </a:xfrm>
                      <a:prstGeom prst="rect">
                        <a:avLst/>
                      </a:prstGeom>
                    </p:spPr>
                  </p:pic>
                </p:oleObj>
              </mc:Fallback>
            </mc:AlternateContent>
          </a:graphicData>
        </a:graphic>
      </p:graphicFrame>
      <p:graphicFrame>
        <p:nvGraphicFramePr>
          <p:cNvPr id="3" name="对象 2">
            <a:hlinkClick r:id="" action="ppaction://ole?verb="/>
          </p:cNvPr>
          <p:cNvGraphicFramePr>
            <a:graphicFrameLocks noChangeAspect="1"/>
          </p:cNvGraphicFramePr>
          <p:nvPr/>
        </p:nvGraphicFramePr>
        <p:xfrm>
          <a:off x="6819900" y="5680710"/>
          <a:ext cx="1156335" cy="402590"/>
        </p:xfrm>
        <a:graphic>
          <a:graphicData uri="http://schemas.openxmlformats.org/presentationml/2006/ole">
            <mc:AlternateContent xmlns:mc="http://schemas.openxmlformats.org/markup-compatibility/2006">
              <mc:Choice xmlns:v="urn:schemas-microsoft-com:vml" Requires="v">
                <p:oleObj spid="_x0000_s2049" name="" r:id="rId8" imgW="981075" imgH="340995" progId="Equation.KSEE3">
                  <p:embed/>
                </p:oleObj>
              </mc:Choice>
              <mc:Fallback>
                <p:oleObj name="" r:id="rId8" imgW="981075" imgH="340995" progId="Equation.KSEE3">
                  <p:embed/>
                  <p:pic>
                    <p:nvPicPr>
                      <p:cNvPr id="0" name="图片 2048"/>
                      <p:cNvPicPr/>
                      <p:nvPr/>
                    </p:nvPicPr>
                    <p:blipFill>
                      <a:blip r:embed="rId9"/>
                      <a:stretch>
                        <a:fillRect/>
                      </a:stretch>
                    </p:blipFill>
                    <p:spPr>
                      <a:xfrm>
                        <a:off x="6819900" y="5680710"/>
                        <a:ext cx="1156335" cy="402590"/>
                      </a:xfrm>
                      <a:prstGeom prst="rect">
                        <a:avLst/>
                      </a:prstGeom>
                    </p:spPr>
                  </p:pic>
                </p:oleObj>
              </mc:Fallback>
            </mc:AlternateContent>
          </a:graphicData>
        </a:graphic>
      </p:graphicFrame>
    </p:spTree>
  </p:cSld>
  <p:clrMapOvr>
    <a:masterClrMapping/>
  </p:clrMapOvr>
  <p:transition spd="med">
    <p:pull/>
  </p:transition>
  <p:timing>
    <p:tnLst>
      <p:par>
        <p:cTn id="1" dur="indefinite" restart="never" nodeType="tmRoot"/>
      </p:par>
    </p:tnLst>
    <p:bldLst>
      <p:bldP spid="31"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77240" y="650875"/>
            <a:ext cx="10741660" cy="5666740"/>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（四）常见的二糖、多糖</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    1.</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二糖</a:t>
            </a: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  </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二糖又称双糖</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一个二糖分子能水解生成两个单糖分子</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常见的二糖有蔗糖和麦芽糖</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它们的分子式为</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C</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12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22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O</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11</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但麦芽糖分子中含有醛基</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具有还原性</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蔗糖分子中没有醛基。蔗糖和麦芽糖互为同分异构体。</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蔗糖水解。</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C</a:t>
            </a:r>
            <a:r>
              <a:rPr lang="en-US" altLang="zh-CN" sz="2400" baseline="-25000">
                <a:uFillTx/>
                <a:latin typeface="宋体" panose="02010600030101010101" pitchFamily="2" charset="-122"/>
                <a:ea typeface="宋体" panose="02010600030101010101" pitchFamily="2" charset="-122"/>
                <a:cs typeface="宋体" panose="02010600030101010101" pitchFamily="2" charset="-122"/>
                <a:sym typeface="+mn-ea"/>
              </a:rPr>
              <a:t>12</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H</a:t>
            </a:r>
            <a:r>
              <a:rPr lang="en-US" altLang="zh-CN" sz="2400" baseline="-25000">
                <a:uFillTx/>
                <a:latin typeface="宋体" panose="02010600030101010101" pitchFamily="2" charset="-122"/>
                <a:ea typeface="宋体" panose="02010600030101010101" pitchFamily="2" charset="-122"/>
                <a:cs typeface="宋体" panose="02010600030101010101" pitchFamily="2" charset="-122"/>
                <a:sym typeface="+mn-ea"/>
              </a:rPr>
              <a:t>22</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O</a:t>
            </a:r>
            <a:r>
              <a:rPr lang="en-US" altLang="zh-CN" sz="2400" baseline="-25000">
                <a:uFillTx/>
                <a:latin typeface="宋体" panose="02010600030101010101" pitchFamily="2" charset="-122"/>
                <a:ea typeface="宋体" panose="02010600030101010101" pitchFamily="2" charset="-122"/>
                <a:cs typeface="宋体" panose="02010600030101010101" pitchFamily="2" charset="-122"/>
                <a:sym typeface="+mn-ea"/>
              </a:rPr>
              <a:t>11</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蔗糖</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O        C</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6</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12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O</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6</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葡萄糖</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)+C</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6</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12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O</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6</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果糖</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    2.</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多糖</a:t>
            </a: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   </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多糖是一个分子能水解生成多个单糖分子的糖类。多糖广泛存在于自然界中</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是一类天然有机高分子化合物。常见的多糖有淀粉和纤维素</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它们的分子式都是</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(C</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6</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10</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O</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5</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)n,</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但由于</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n</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值不同</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所以它们不是同分异构体。多糖是由很多个单糖分子按照一定方式</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通过在分子间脱去水分子而成的多聚体。因此多糖也称为多聚糖。多糖一般不溶于水</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没有甜味</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没有还原性。</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4" name="对象 3"/>
          <p:cNvGraphicFramePr/>
          <p:nvPr/>
        </p:nvGraphicFramePr>
        <p:xfrm>
          <a:off x="5963920" y="3205163"/>
          <a:ext cx="1314450" cy="447040"/>
        </p:xfrm>
        <a:graphic>
          <a:graphicData uri="http://schemas.openxmlformats.org/presentationml/2006/ole">
            <mc:AlternateContent xmlns:mc="http://schemas.openxmlformats.org/markup-compatibility/2006">
              <mc:Choice xmlns:v="urn:schemas-microsoft-com:vml" Requires="v">
                <p:oleObj spid="_x0000_s5" name="" r:id="rId1" imgW="904240" imgH="310515" progId="Equation.KSEE3">
                  <p:embed/>
                </p:oleObj>
              </mc:Choice>
              <mc:Fallback>
                <p:oleObj name="" r:id="rId1" imgW="904240" imgH="310515" progId="Equation.KSEE3">
                  <p:embed/>
                  <p:pic>
                    <p:nvPicPr>
                      <p:cNvPr id="0" name="图片 4"/>
                      <p:cNvPicPr/>
                      <p:nvPr/>
                    </p:nvPicPr>
                    <p:blipFill>
                      <a:blip r:embed="rId2"/>
                      <a:stretch>
                        <a:fillRect/>
                      </a:stretch>
                    </p:blipFill>
                    <p:spPr>
                      <a:xfrm>
                        <a:off x="5963920" y="3205163"/>
                        <a:ext cx="1314450" cy="447040"/>
                      </a:xfrm>
                      <a:prstGeom prst="rect">
                        <a:avLst/>
                      </a:prstGeom>
                    </p:spPr>
                  </p:pic>
                </p:oleObj>
              </mc:Fallback>
            </mc:AlternateContent>
          </a:graphicData>
        </a:graphic>
      </p:graphicFrame>
    </p:spTree>
  </p:cSld>
  <p:clrMapOvr>
    <a:masterClrMapping/>
  </p:clrMapOvr>
  <p:transition spd="med">
    <p:pull/>
  </p:transition>
  <p:timing>
    <p:tnLst>
      <p:par>
        <p:cTn id="1" dur="indefinite" restart="never" nodeType="tmRoot"/>
      </p:par>
    </p:tnLst>
    <p:bldLst>
      <p:bldP spid="31"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aphicFrame>
        <p:nvGraphicFramePr>
          <p:cNvPr id="9" name="对象 8">
            <a:hlinkClick r:id="" action="ppaction://ole?verb="/>
          </p:cNvPr>
          <p:cNvGraphicFramePr>
            <a:graphicFrameLocks noChangeAspect="1"/>
          </p:cNvGraphicFramePr>
          <p:nvPr/>
        </p:nvGraphicFramePr>
        <p:xfrm>
          <a:off x="6038850" y="3321050"/>
          <a:ext cx="114300" cy="215900"/>
        </p:xfrm>
        <a:graphic>
          <a:graphicData uri="http://schemas.openxmlformats.org/presentationml/2006/ole">
            <mc:AlternateContent xmlns:mc="http://schemas.openxmlformats.org/markup-compatibility/2006">
              <mc:Choice xmlns:v="urn:schemas-microsoft-com:vml" Requires="v">
                <p:oleObj spid="_x0000_s2051" name="" r:id="rId1" imgW="114300" imgH="215900" progId="Equation.KSEE3">
                  <p:embed/>
                </p:oleObj>
              </mc:Choice>
              <mc:Fallback>
                <p:oleObj name="" r:id="rId1" imgW="114300" imgH="215900" progId="Equation.KSEE3">
                  <p:embed/>
                  <p:pic>
                    <p:nvPicPr>
                      <p:cNvPr id="0" name="图片 2050"/>
                      <p:cNvPicPr/>
                      <p:nvPr/>
                    </p:nvPicPr>
                    <p:blipFill>
                      <a:blip r:embed="rId2"/>
                      <a:stretch>
                        <a:fillRect/>
                      </a:stretch>
                    </p:blipFill>
                    <p:spPr>
                      <a:xfrm>
                        <a:off x="6038850" y="3321050"/>
                        <a:ext cx="114300" cy="215900"/>
                      </a:xfrm>
                      <a:prstGeom prst="rect">
                        <a:avLst/>
                      </a:prstGeom>
                    </p:spPr>
                  </p:pic>
                </p:oleObj>
              </mc:Fallback>
            </mc:AlternateContent>
          </a:graphicData>
        </a:graphic>
      </p:graphicFrame>
      <p:grpSp>
        <p:nvGrpSpPr>
          <p:cNvPr id="2" name="组合 1"/>
          <p:cNvGrpSpPr/>
          <p:nvPr/>
        </p:nvGrpSpPr>
        <p:grpSpPr>
          <a:xfrm>
            <a:off x="836930" y="1091565"/>
            <a:ext cx="10518140" cy="5304790"/>
            <a:chOff x="1318" y="1719"/>
            <a:chExt cx="16564" cy="8354"/>
          </a:xfrm>
        </p:grpSpPr>
        <p:sp>
          <p:nvSpPr>
            <p:cNvPr id="31" name="文本框 30"/>
            <p:cNvSpPr txBox="1"/>
            <p:nvPr/>
          </p:nvSpPr>
          <p:spPr>
            <a:xfrm>
              <a:off x="1318" y="1719"/>
              <a:ext cx="16564" cy="8355"/>
            </a:xfrm>
            <a:prstGeom prst="rect">
              <a:avLst/>
            </a:prstGeom>
            <a:noFill/>
          </p:spPr>
          <p:txBody>
            <a:bodyPr wrap="square" rtlCol="0">
              <a:noAutofit/>
            </a:bodyPr>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淀粉。</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①</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淀粉遇碘单质变蓝色。</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②</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淀粉的水解反应</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:(C</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6</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10</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O</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5</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n</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+nH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O       nC</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6</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12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O</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6</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葡萄糖</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③</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淀粉在人体内的变化见下图。</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④</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用途</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重要营养物质、食品工业原料</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如制备葡萄糖、酿制食醋、酿酒</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l" fontAlgn="auto">
                <a:lnSpc>
                  <a:spcPct val="130000"/>
                </a:lnSpc>
                <a:spcBef>
                  <a:spcPts val="0"/>
                </a:spcBef>
                <a:spcAft>
                  <a:spcPts val="0"/>
                </a:spcAft>
              </a:pP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⑤</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工业酿酒原理</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淀粉</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麦芽糖</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葡萄糖</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乙醇</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b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b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C</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6</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12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O</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6</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2C</a:t>
              </a:r>
              <a:r>
                <a:rPr lang="en-US" altLang="zh-CN" sz="2400" baseline="-25000">
                  <a:uFillTx/>
                  <a:latin typeface="宋体" panose="02010600030101010101" pitchFamily="2" charset="-122"/>
                  <a:ea typeface="宋体" panose="02010600030101010101" pitchFamily="2" charset="-122"/>
                  <a:cs typeface="宋体" panose="02010600030101010101" pitchFamily="2" charset="-122"/>
                  <a:sym typeface="+mn-ea"/>
                </a:rPr>
                <a:t>2</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H</a:t>
              </a:r>
              <a:r>
                <a:rPr lang="en-US" altLang="zh-CN" sz="2400" baseline="-25000">
                  <a:uFillTx/>
                  <a:latin typeface="宋体" panose="02010600030101010101" pitchFamily="2" charset="-122"/>
                  <a:ea typeface="宋体" panose="02010600030101010101" pitchFamily="2" charset="-122"/>
                  <a:cs typeface="宋体" panose="02010600030101010101" pitchFamily="2" charset="-122"/>
                  <a:sym typeface="+mn-ea"/>
                </a:rPr>
                <a:t>5</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OH+2CO</a:t>
              </a:r>
              <a:r>
                <a:rPr lang="en-US" altLang="zh-CN" sz="2400" baseline="-25000">
                  <a:uFillTx/>
                  <a:latin typeface="宋体" panose="02010600030101010101" pitchFamily="2" charset="-122"/>
                  <a:ea typeface="宋体" panose="02010600030101010101" pitchFamily="2" charset="-122"/>
                  <a:cs typeface="宋体" panose="02010600030101010101" pitchFamily="2" charset="-122"/>
                  <a:sym typeface="+mn-ea"/>
                </a:rPr>
                <a:t>2</a:t>
              </a:r>
              <a:r>
                <a:rPr lang="en-US" altLang="en-US"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6" name="对象 5"/>
            <p:cNvGraphicFramePr/>
            <p:nvPr/>
          </p:nvGraphicFramePr>
          <p:xfrm>
            <a:off x="9510" y="3275"/>
            <a:ext cx="1639" cy="675"/>
          </p:xfrm>
          <a:graphic>
            <a:graphicData uri="http://schemas.openxmlformats.org/presentationml/2006/ole">
              <mc:AlternateContent xmlns:mc="http://schemas.openxmlformats.org/markup-compatibility/2006">
                <mc:Choice xmlns:v="urn:schemas-microsoft-com:vml" Requires="v">
                  <p:oleObj spid="_x0000_s7" name="" r:id="rId3" imgW="980440" imgH="429260" progId="Equation.KSEE3">
                    <p:embed/>
                  </p:oleObj>
                </mc:Choice>
                <mc:Fallback>
                  <p:oleObj name="" r:id="rId3" imgW="980440" imgH="429260" progId="Equation.KSEE3">
                    <p:embed/>
                    <p:pic>
                      <p:nvPicPr>
                        <p:cNvPr id="0" name="图片 6"/>
                        <p:cNvPicPr/>
                        <p:nvPr/>
                      </p:nvPicPr>
                      <p:blipFill>
                        <a:blip r:embed="rId4"/>
                        <a:stretch>
                          <a:fillRect/>
                        </a:stretch>
                      </p:blipFill>
                      <p:spPr>
                        <a:xfrm>
                          <a:off x="9510" y="3275"/>
                          <a:ext cx="1639" cy="675"/>
                        </a:xfrm>
                        <a:prstGeom prst="rect">
                          <a:avLst/>
                        </a:prstGeom>
                      </p:spPr>
                    </p:pic>
                  </p:oleObj>
                </mc:Fallback>
              </mc:AlternateContent>
            </a:graphicData>
          </a:graphic>
        </p:graphicFrame>
        <p:pic>
          <p:nvPicPr>
            <p:cNvPr id="8" name="图片 7"/>
            <p:cNvPicPr>
              <a:picLocks noChangeAspect="1"/>
            </p:cNvPicPr>
            <p:nvPr/>
          </p:nvPicPr>
          <p:blipFill>
            <a:blip r:embed="rId5"/>
            <a:stretch>
              <a:fillRect/>
            </a:stretch>
          </p:blipFill>
          <p:spPr>
            <a:xfrm>
              <a:off x="2274" y="4800"/>
              <a:ext cx="13401" cy="2035"/>
            </a:xfrm>
            <a:prstGeom prst="rect">
              <a:avLst/>
            </a:prstGeom>
          </p:spPr>
        </p:pic>
        <p:graphicFrame>
          <p:nvGraphicFramePr>
            <p:cNvPr id="10" name="对象 9"/>
            <p:cNvGraphicFramePr/>
            <p:nvPr/>
          </p:nvGraphicFramePr>
          <p:xfrm>
            <a:off x="6883" y="7812"/>
            <a:ext cx="1449" cy="611"/>
          </p:xfrm>
          <a:graphic>
            <a:graphicData uri="http://schemas.openxmlformats.org/presentationml/2006/ole">
              <mc:AlternateContent xmlns:mc="http://schemas.openxmlformats.org/markup-compatibility/2006">
                <mc:Choice xmlns:v="urn:schemas-microsoft-com:vml" Requires="v">
                  <p:oleObj spid="_x0000_s12" name="" r:id="rId6" imgW="913130" imgH="328295" progId="Equation.KSEE3">
                    <p:embed/>
                  </p:oleObj>
                </mc:Choice>
                <mc:Fallback>
                  <p:oleObj name="" r:id="rId6" imgW="913130" imgH="328295" progId="Equation.KSEE3">
                    <p:embed/>
                    <p:pic>
                      <p:nvPicPr>
                        <p:cNvPr id="0" name="图片 11"/>
                        <p:cNvPicPr/>
                        <p:nvPr/>
                      </p:nvPicPr>
                      <p:blipFill>
                        <a:blip r:embed="rId7"/>
                        <a:stretch>
                          <a:fillRect/>
                        </a:stretch>
                      </p:blipFill>
                      <p:spPr>
                        <a:xfrm>
                          <a:off x="6883" y="7812"/>
                          <a:ext cx="1449" cy="611"/>
                        </a:xfrm>
                        <a:prstGeom prst="rect">
                          <a:avLst/>
                        </a:prstGeom>
                      </p:spPr>
                    </p:pic>
                  </p:oleObj>
                </mc:Fallback>
              </mc:AlternateContent>
            </a:graphicData>
          </a:graphic>
        </p:graphicFrame>
        <p:graphicFrame>
          <p:nvGraphicFramePr>
            <p:cNvPr id="13" name="对象 12"/>
            <p:cNvGraphicFramePr/>
            <p:nvPr/>
          </p:nvGraphicFramePr>
          <p:xfrm>
            <a:off x="9849" y="7812"/>
            <a:ext cx="1514" cy="609"/>
          </p:xfrm>
          <a:graphic>
            <a:graphicData uri="http://schemas.openxmlformats.org/presentationml/2006/ole">
              <mc:AlternateContent xmlns:mc="http://schemas.openxmlformats.org/markup-compatibility/2006">
                <mc:Choice xmlns:v="urn:schemas-microsoft-com:vml" Requires="v">
                  <p:oleObj spid="_x0000_s14" name="" r:id="rId8" imgW="933450" imgH="328295" progId="Equation.KSEE3">
                    <p:embed/>
                  </p:oleObj>
                </mc:Choice>
                <mc:Fallback>
                  <p:oleObj name="" r:id="rId8" imgW="933450" imgH="328295" progId="Equation.KSEE3">
                    <p:embed/>
                    <p:pic>
                      <p:nvPicPr>
                        <p:cNvPr id="0" name="图片 13"/>
                        <p:cNvPicPr/>
                        <p:nvPr/>
                      </p:nvPicPr>
                      <p:blipFill>
                        <a:blip r:embed="rId9"/>
                        <a:stretch>
                          <a:fillRect/>
                        </a:stretch>
                      </p:blipFill>
                      <p:spPr>
                        <a:xfrm>
                          <a:off x="9849" y="7812"/>
                          <a:ext cx="1514" cy="609"/>
                        </a:xfrm>
                        <a:prstGeom prst="rect">
                          <a:avLst/>
                        </a:prstGeom>
                      </p:spPr>
                    </p:pic>
                  </p:oleObj>
                </mc:Fallback>
              </mc:AlternateContent>
            </a:graphicData>
          </a:graphic>
        </p:graphicFrame>
        <p:graphicFrame>
          <p:nvGraphicFramePr>
            <p:cNvPr id="15" name="对象 14"/>
            <p:cNvGraphicFramePr/>
            <p:nvPr/>
          </p:nvGraphicFramePr>
          <p:xfrm>
            <a:off x="13085" y="7812"/>
            <a:ext cx="1809" cy="610"/>
          </p:xfrm>
          <a:graphic>
            <a:graphicData uri="http://schemas.openxmlformats.org/presentationml/2006/ole">
              <mc:AlternateContent xmlns:mc="http://schemas.openxmlformats.org/markup-compatibility/2006">
                <mc:Choice xmlns:v="urn:schemas-microsoft-com:vml" Requires="v">
                  <p:oleObj spid="_x0000_s16" name="" r:id="rId10" imgW="904875" imgH="327660" progId="Equation.KSEE3">
                    <p:embed/>
                  </p:oleObj>
                </mc:Choice>
                <mc:Fallback>
                  <p:oleObj name="" r:id="rId10" imgW="904875" imgH="327660" progId="Equation.KSEE3">
                    <p:embed/>
                    <p:pic>
                      <p:nvPicPr>
                        <p:cNvPr id="0" name="图片 15"/>
                        <p:cNvPicPr/>
                        <p:nvPr/>
                      </p:nvPicPr>
                      <p:blipFill>
                        <a:blip r:embed="rId11"/>
                        <a:stretch>
                          <a:fillRect/>
                        </a:stretch>
                      </p:blipFill>
                      <p:spPr>
                        <a:xfrm>
                          <a:off x="13085" y="7812"/>
                          <a:ext cx="1809" cy="610"/>
                        </a:xfrm>
                        <a:prstGeom prst="rect">
                          <a:avLst/>
                        </a:prstGeom>
                      </p:spPr>
                    </p:pic>
                  </p:oleObj>
                </mc:Fallback>
              </mc:AlternateContent>
            </a:graphicData>
          </a:graphic>
        </p:graphicFrame>
        <p:graphicFrame>
          <p:nvGraphicFramePr>
            <p:cNvPr id="17" name="对象 16"/>
            <p:cNvGraphicFramePr/>
            <p:nvPr/>
          </p:nvGraphicFramePr>
          <p:xfrm>
            <a:off x="3957" y="8622"/>
            <a:ext cx="1809" cy="610"/>
          </p:xfrm>
          <a:graphic>
            <a:graphicData uri="http://schemas.openxmlformats.org/presentationml/2006/ole">
              <mc:AlternateContent xmlns:mc="http://schemas.openxmlformats.org/markup-compatibility/2006">
                <mc:Choice xmlns:v="urn:schemas-microsoft-com:vml" Requires="v">
                  <p:oleObj spid="_x0000_s18" name="" r:id="rId12" imgW="904875" imgH="327660" progId="Equation.KSEE3">
                    <p:embed/>
                  </p:oleObj>
                </mc:Choice>
                <mc:Fallback>
                  <p:oleObj name="" r:id="rId12" imgW="904875" imgH="327660" progId="Equation.KSEE3">
                    <p:embed/>
                    <p:pic>
                      <p:nvPicPr>
                        <p:cNvPr id="0" name="图片 15"/>
                        <p:cNvPicPr/>
                        <p:nvPr/>
                      </p:nvPicPr>
                      <p:blipFill>
                        <a:blip r:embed="rId11"/>
                        <a:stretch>
                          <a:fillRect/>
                        </a:stretch>
                      </p:blipFill>
                      <p:spPr>
                        <a:xfrm>
                          <a:off x="3957" y="8622"/>
                          <a:ext cx="1809" cy="610"/>
                        </a:xfrm>
                        <a:prstGeom prst="rect">
                          <a:avLst/>
                        </a:prstGeom>
                      </p:spPr>
                    </p:pic>
                  </p:oleObj>
                </mc:Fallback>
              </mc:AlternateContent>
            </a:graphicData>
          </a:graphic>
        </p:graphicFrame>
      </p:grpSp>
    </p:spTree>
  </p:cSld>
  <p:clrMapOvr>
    <a:masterClrMapping/>
  </p:clrMapOvr>
  <p:transition spd="med">
    <p:pull/>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635635" y="428625"/>
            <a:ext cx="7332980" cy="583565"/>
          </a:xfrm>
          <a:prstGeom prst="rect">
            <a:avLst/>
          </a:prstGeom>
          <a:noFill/>
        </p:spPr>
        <p:txBody>
          <a:bodyPr wrap="square" rtlCol="0">
            <a:spAutoFit/>
          </a:bodyPr>
          <a:lstStyle/>
          <a:p>
            <a:pPr algn="just"/>
            <a:r>
              <a:rPr lang="zh-CN" altLang="en-US" sz="3200" b="1" dirty="0">
                <a:solidFill>
                  <a:srgbClr val="E81818"/>
                </a:solidFill>
                <a:latin typeface="黑体" panose="02010609060101010101" charset="-122"/>
                <a:ea typeface="黑体" panose="02010609060101010101" charset="-122"/>
                <a:cs typeface="黑体" panose="02010609060101010101" charset="-122"/>
                <a:sym typeface="+mn-ea"/>
              </a:rPr>
              <a:t>二、蛋白质</a:t>
            </a:r>
            <a:endParaRPr lang="zh-CN" altLang="en-US" sz="3200" b="1" dirty="0">
              <a:solidFill>
                <a:srgbClr val="E81818"/>
              </a:solidFill>
              <a:latin typeface="黑体" panose="02010609060101010101" charset="-122"/>
              <a:ea typeface="黑体" panose="02010609060101010101" charset="-122"/>
              <a:cs typeface="黑体" panose="02010609060101010101" charset="-122"/>
              <a:sym typeface="+mn-ea"/>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1012190"/>
            <a:ext cx="10518140" cy="5305425"/>
          </a:xfrm>
          <a:prstGeom prst="rect">
            <a:avLst/>
          </a:prstGeom>
          <a:noFill/>
        </p:spPr>
        <p:txBody>
          <a:bodyPr wrap="square" rtlCol="0">
            <a:noAutofit/>
          </a:bodyPr>
          <a:p>
            <a:pPr algn="just">
              <a:lnSpc>
                <a:spcPct val="13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rPr>
              <a:t>（一）组成元素</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蛋白质是一类非常复杂的天然有机高分子</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由碳、氢、氧、氮、硫等元素组成。</a:t>
            </a:r>
            <a:endPar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（二）氨基酸</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2400">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 1.</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组成和结构</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组成</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从结构上看</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氨基酸可看成是羧酸分子中烃基上的</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H</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被氨基取代的化合物。</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官能团</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氨基</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(—NH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和羧基</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(—COOH)</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bldLst>
      <p:bldP spid="31"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1012190"/>
            <a:ext cx="10750550" cy="5305425"/>
          </a:xfrm>
          <a:prstGeom prst="rect">
            <a:avLst/>
          </a:prstGeom>
          <a:noFill/>
        </p:spPr>
        <p:txBody>
          <a:bodyPr wrap="square" rtlCol="0">
            <a:noAutofit/>
          </a:bodyPr>
          <a:p>
            <a:pPr algn="just">
              <a:lnSpc>
                <a:spcPct val="130000"/>
              </a:lnSpc>
              <a:spcBef>
                <a:spcPts val="0"/>
              </a:spcBef>
              <a:spcAft>
                <a:spcPts val="0"/>
              </a:spcAft>
            </a:pPr>
            <a:endParaRPr lang="en-US" altLang="zh-CN" sz="24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en-US" altLang="zh-CN" sz="24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en-US" altLang="zh-CN" sz="24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en-US" altLang="zh-CN" sz="24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en-US" altLang="zh-CN" sz="24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en-US" altLang="zh-CN" sz="24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    2.</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氨基酸的性质</a:t>
            </a: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a:t>
            </a:r>
            <a:r>
              <a:rPr lang="zh-CN" altLang="en-US" sz="2400">
                <a:latin typeface="宋体" panose="02010600030101010101" pitchFamily="2" charset="-122"/>
                <a:ea typeface="宋体" panose="02010600030101010101" pitchFamily="2" charset="-122"/>
                <a:cs typeface="宋体" panose="02010600030101010101" pitchFamily="2" charset="-122"/>
              </a:rPr>
              <a:t>物理性质</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天然氨基酸均为无色晶体</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熔点较高</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在</a:t>
            </a:r>
            <a:r>
              <a:rPr lang="en-US" altLang="zh-CN" sz="2400">
                <a:latin typeface="宋体" panose="02010600030101010101" pitchFamily="2" charset="-122"/>
                <a:ea typeface="宋体" panose="02010600030101010101" pitchFamily="2" charset="-122"/>
                <a:cs typeface="宋体" panose="02010600030101010101" pitchFamily="2" charset="-122"/>
              </a:rPr>
              <a:t>200~ 300</a:t>
            </a:r>
            <a:r>
              <a:rPr lang="en-US" alt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熔化时分解</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能溶于强酸或强碱溶液中</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除少数外一般都能溶于水</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而难溶于乙醇、乙醚。</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323340" y="1071880"/>
            <a:ext cx="8601075" cy="2733675"/>
          </a:xfrm>
          <a:prstGeom prst="rect">
            <a:avLst/>
          </a:prstGeom>
        </p:spPr>
      </p:pic>
      <p:sp>
        <p:nvSpPr>
          <p:cNvPr id="3" name="文本框 2"/>
          <p:cNvSpPr txBox="1"/>
          <p:nvPr/>
        </p:nvSpPr>
        <p:spPr>
          <a:xfrm>
            <a:off x="722630" y="481965"/>
            <a:ext cx="10580370" cy="669925"/>
          </a:xfrm>
          <a:prstGeom prst="rect">
            <a:avLst/>
          </a:prstGeom>
          <a:noFill/>
        </p:spPr>
        <p:txBody>
          <a:bodyPr wrap="square" rtlCol="0">
            <a:noAutofit/>
          </a:bodyPr>
          <a:p>
            <a:pPr algn="just">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(3)</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常见的氨基酸见下表。</a:t>
            </a:r>
            <a:endParaRPr lang="zh-CN" altLang="en-US" sz="2400"/>
          </a:p>
        </p:txBody>
      </p:sp>
    </p:spTree>
  </p:cSld>
  <p:clrMapOvr>
    <a:masterClrMapping/>
  </p:clrMapOvr>
  <p:transition spd="med">
    <p:pull/>
  </p:transition>
  <p:timing>
    <p:tnLst>
      <p:par>
        <p:cTn id="1" dur="indefinite" restart="never" nodeType="tmRoot"/>
      </p:par>
    </p:tnLst>
    <p:bldLst>
      <p:bldP spid="31"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169545"/>
            <a:ext cx="10668000" cy="6148070"/>
          </a:xfrm>
          <a:prstGeom prst="rect">
            <a:avLst/>
          </a:prstGeom>
          <a:noFill/>
        </p:spPr>
        <p:txBody>
          <a:bodyPr wrap="square" rtlCol="0">
            <a:noAutofit/>
          </a:bodyPr>
          <a:p>
            <a:pPr algn="just">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化学性质</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两性与成肽反应。</a:t>
            </a:r>
            <a:endParaRPr lang="en-US" altLang="en-US" sz="24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en-US" sz="2400">
                <a:latin typeface="宋体" panose="02010600030101010101" pitchFamily="2" charset="-122"/>
                <a:ea typeface="宋体" panose="02010600030101010101" pitchFamily="2" charset="-122"/>
                <a:cs typeface="宋体" panose="02010600030101010101" pitchFamily="2" charset="-122"/>
              </a:rPr>
              <a:t> ①</a:t>
            </a:r>
            <a:r>
              <a:rPr lang="zh-CN" altLang="en-US" sz="2400">
                <a:latin typeface="宋体" panose="02010600030101010101" pitchFamily="2" charset="-122"/>
                <a:ea typeface="宋体" panose="02010600030101010101" pitchFamily="2" charset="-122"/>
                <a:cs typeface="宋体" panose="02010600030101010101" pitchFamily="2" charset="-122"/>
              </a:rPr>
              <a:t>两性</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氨基酸分子中含有酸性官能团</a:t>
            </a:r>
            <a:r>
              <a:rPr lang="en-US" altLang="zh-CN" sz="2400">
                <a:latin typeface="宋体" panose="02010600030101010101" pitchFamily="2" charset="-122"/>
                <a:ea typeface="宋体" panose="02010600030101010101" pitchFamily="2" charset="-122"/>
                <a:cs typeface="宋体" panose="02010600030101010101" pitchFamily="2" charset="-122"/>
              </a:rPr>
              <a:t>—COOH</a:t>
            </a:r>
            <a:r>
              <a:rPr lang="zh-CN" altLang="en-US" sz="2400">
                <a:latin typeface="宋体" panose="02010600030101010101" pitchFamily="2" charset="-122"/>
                <a:ea typeface="宋体" panose="02010600030101010101" pitchFamily="2" charset="-122"/>
                <a:cs typeface="宋体" panose="02010600030101010101" pitchFamily="2" charset="-122"/>
              </a:rPr>
              <a:t>和碱性官能团</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—NH</a:t>
            </a:r>
            <a:r>
              <a:rPr lang="en-US" altLang="zh-CN" sz="2400" baseline="-25000">
                <a:uFillTx/>
                <a:latin typeface="宋体" panose="02010600030101010101" pitchFamily="2" charset="-122"/>
                <a:ea typeface="宋体" panose="02010600030101010101" pitchFamily="2" charset="-122"/>
                <a:cs typeface="宋体" panose="02010600030101010101" pitchFamily="2" charset="-122"/>
                <a:sym typeface="+mn-ea"/>
              </a:rPr>
              <a:t>2</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因此具有两性</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可与酸、碱反应生成盐。</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en-US" altLang="zh-CN" sz="24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en-US" altLang="zh-CN" sz="24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en-US" altLang="zh-CN" sz="24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en-US" altLang="en-US" sz="24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成肽反应</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两个氨基酸分子</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在酸或碱的存在下加热</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一分子的</a:t>
            </a:r>
            <a:r>
              <a:rPr lang="en-US" altLang="zh-CN" sz="2400">
                <a:latin typeface="宋体" panose="02010600030101010101" pitchFamily="2" charset="-122"/>
                <a:ea typeface="宋体" panose="02010600030101010101" pitchFamily="2" charset="-122"/>
                <a:cs typeface="宋体" panose="02010600030101010101" pitchFamily="2" charset="-122"/>
              </a:rPr>
              <a:t>—NH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和另一分子的</a:t>
            </a:r>
            <a:r>
              <a:rPr lang="en-US" altLang="zh-CN" sz="2400">
                <a:latin typeface="宋体" panose="02010600030101010101" pitchFamily="2" charset="-122"/>
                <a:ea typeface="宋体" panose="02010600030101010101" pitchFamily="2" charset="-122"/>
                <a:cs typeface="宋体" panose="02010600030101010101" pitchFamily="2" charset="-122"/>
              </a:rPr>
              <a:t>—COOH</a:t>
            </a:r>
            <a:r>
              <a:rPr lang="zh-CN" altLang="en-US" sz="2400">
                <a:latin typeface="宋体" panose="02010600030101010101" pitchFamily="2" charset="-122"/>
                <a:ea typeface="宋体" panose="02010600030101010101" pitchFamily="2" charset="-122"/>
                <a:cs typeface="宋体" panose="02010600030101010101" pitchFamily="2" charset="-122"/>
              </a:rPr>
              <a:t>间脱去一分子水</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缩合成含有肽键</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的化合物</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称为成肽反应</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由几分子氨基酸结合而成就称为几肽。</a:t>
            </a:r>
            <a:r>
              <a:rPr lang="en-US" altLang="zh-CN" sz="2400">
                <a:latin typeface="宋体" panose="02010600030101010101" pitchFamily="2" charset="-122"/>
                <a:ea typeface="宋体" panose="02010600030101010101" pitchFamily="2" charset="-122"/>
                <a:cs typeface="宋体" panose="02010600030101010101" pitchFamily="2" charset="-122"/>
              </a:rPr>
              <a:t>    </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1146175" y="1783715"/>
            <a:ext cx="7859395" cy="1645285"/>
          </a:xfrm>
          <a:prstGeom prst="rect">
            <a:avLst/>
          </a:prstGeom>
        </p:spPr>
      </p:pic>
      <p:pic>
        <p:nvPicPr>
          <p:cNvPr id="4" name="图片 3"/>
          <p:cNvPicPr>
            <a:picLocks noChangeAspect="1"/>
          </p:cNvPicPr>
          <p:nvPr/>
        </p:nvPicPr>
        <p:blipFill>
          <a:blip r:embed="rId2"/>
          <a:stretch>
            <a:fillRect/>
          </a:stretch>
        </p:blipFill>
        <p:spPr>
          <a:xfrm>
            <a:off x="7050405" y="4025900"/>
            <a:ext cx="1152525" cy="695325"/>
          </a:xfrm>
          <a:prstGeom prst="rect">
            <a:avLst/>
          </a:prstGeom>
        </p:spPr>
      </p:pic>
      <p:pic>
        <p:nvPicPr>
          <p:cNvPr id="5" name="图片 4"/>
          <p:cNvPicPr>
            <a:picLocks noChangeAspect="1"/>
          </p:cNvPicPr>
          <p:nvPr/>
        </p:nvPicPr>
        <p:blipFill>
          <a:blip r:embed="rId3"/>
          <a:stretch>
            <a:fillRect/>
          </a:stretch>
        </p:blipFill>
        <p:spPr>
          <a:xfrm>
            <a:off x="1202690" y="5318125"/>
            <a:ext cx="8696325" cy="1209675"/>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19455" y="571500"/>
            <a:ext cx="10518140" cy="530542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（三）蛋白质的性质</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1.</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蛋白质的两性</a:t>
            </a: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蛋白质的多肽由氨基酸脱水形成</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在多肽链的两端存在着自由的氨基和羧基</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侧链中也有酸性或碱性基团</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所以蛋白质与氨基酸一样具有两性</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既能与酸反应</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又能与碱反应。</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    2.</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蛋白质的水解</a:t>
            </a: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蛋白质在酸、碱或酶的作用下</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水解成相对分子质量较小的肽类化合物</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最终逐步水解得到各种氨基酸。食物中的蛋白质在人体内各种酶的作用下水解成各种氨基酸</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氨基酸被肠壁吸收进入血液</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再在人体内重新合成人体所需</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的蛋白质。蛋白质的水解原理</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rcRect t="12879"/>
          <a:stretch>
            <a:fillRect/>
          </a:stretch>
        </p:blipFill>
        <p:spPr>
          <a:xfrm>
            <a:off x="5238750" y="5036820"/>
            <a:ext cx="3990975" cy="730250"/>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99440" y="591185"/>
            <a:ext cx="10935970" cy="5726430"/>
          </a:xfrm>
          <a:prstGeom prst="rect">
            <a:avLst/>
          </a:prstGeom>
          <a:noFill/>
        </p:spPr>
        <p:txBody>
          <a:bodyPr wrap="square" rtlCol="0">
            <a:noAutofit/>
          </a:bodyPr>
          <a:p>
            <a:pPr algn="just">
              <a:lnSpc>
                <a:spcPct val="13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rPr>
              <a:t>（三）蛋白质的性质</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3</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蛋白质的胶体性质</a:t>
            </a: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蛋白质是大分子化合物</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其分子大小一般为</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1~100nm,</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其水溶液具有胶体溶液的一般特性</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如具有丁达尔效应、布朗运动</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不能透过半透膜以及较强的吸附作用。</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    4.</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蛋白质的盐析</a:t>
            </a: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    </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概念</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浓无机盐溶液使蛋白质的溶解度降低而使其从溶液中析出的过程称为盐析。</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条件</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浓的轻金属盐溶液或铵盐溶液。少量的无机盐能促进蛋白质的溶解。</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(3)</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特点</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盐析是可逆过程</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继续加水时</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能使沉淀溶解</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不影响蛋白质的生理活性。采用多次盐析和溶解可分离提纯蛋白质。</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bldLst>
      <p:bldP spid="31"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380365" y="92075"/>
            <a:ext cx="11483975" cy="6606540"/>
          </a:xfrm>
          <a:prstGeom prst="rect">
            <a:avLst/>
          </a:prstGeom>
          <a:noFill/>
        </p:spPr>
        <p:txBody>
          <a:bodyPr wrap="square" rtlCol="0">
            <a:noAutofit/>
          </a:bodyPr>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    5.</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蛋白质的变性</a:t>
            </a: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    </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概念</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在某些物理因素或化学因素的影响下</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蛋白质的理化性质和生理功能发生改</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。变的现象</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称为蛋白质的变性。能使蛋白质变性的因素有两种。</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①</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物理因素</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加热、加压、搅拌、振荡、紫外线照射、超声波等。</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②</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化学因素</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强酸、强碱、重金属盐、三氯乙酸、乙醇、丙酮、甲醛等。</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特点</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蛋白质的变性是一个不可逆的化学变化过程</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变性后的蛋白质在水中不溶解</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同时也会失去原有的生理活性。利用蛋白质的变性</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可用于杀菌消毒</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而疫苗等生物制剂的冷冻保存则为了防止变性。</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6.</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蛋白质的特征反应</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检验蛋白质</a:t>
            </a: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颜色反应</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浓硝酸可使某些蛋白质显黄色</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常用此反应来鉴别蛋白质。</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蛋白质的灼烧</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在灼烧蛋白质时</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会产生烧焦羽毛的气味。</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（四）蛋白质的用途</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蛋白质是人类必需的营养物质</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能保证人体健康。动物的毛、皮和蚕丝的主要成分是蛋白质</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可应用于工业上。酶是一类特殊的蛋白质</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是生物体内重要的催化剂。</a:t>
            </a:r>
            <a:endPar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bldLst>
      <p:bldP spid="31" grpId="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784225" y="428625"/>
            <a:ext cx="7184390" cy="583565"/>
          </a:xfrm>
          <a:prstGeom prst="rect">
            <a:avLst/>
          </a:prstGeom>
          <a:noFill/>
        </p:spPr>
        <p:txBody>
          <a:bodyPr wrap="square" rtlCol="0">
            <a:spAutoFit/>
          </a:bodyPr>
          <a:lstStyle/>
          <a:p>
            <a:pPr algn="just"/>
            <a:r>
              <a:rPr lang="en-US" altLang="zh-CN" sz="3200" b="1" dirty="0">
                <a:solidFill>
                  <a:srgbClr val="E81818"/>
                </a:solidFill>
                <a:latin typeface="黑体" panose="02010609060101010101" charset="-122"/>
                <a:ea typeface="黑体" panose="02010609060101010101" charset="-122"/>
                <a:cs typeface="黑体" panose="02010609060101010101" charset="-122"/>
                <a:sym typeface="+mn-ea"/>
              </a:rPr>
              <a:t>   </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mn-ea"/>
              </a:rPr>
              <a:t>三、油脂</a:t>
            </a:r>
            <a:endParaRPr lang="zh-CN" altLang="en-US" sz="3200" b="1" dirty="0">
              <a:solidFill>
                <a:srgbClr val="E81818"/>
              </a:solidFill>
              <a:latin typeface="黑体" panose="02010609060101010101" charset="-122"/>
              <a:ea typeface="黑体" panose="02010609060101010101" charset="-122"/>
              <a:cs typeface="黑体" panose="02010609060101010101" charset="-122"/>
              <a:sym typeface="+mn-ea"/>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1012190"/>
            <a:ext cx="10751185" cy="530542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（一）油脂的组成和结构</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1.</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油脂的组成</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   (1)</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油脂是由高级脂肪酸与甘油</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丙三醇</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:CH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2</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(OH)—CH(OH)—CH</a:t>
            </a:r>
            <a:r>
              <a:rPr lang="en-US" altLang="zh-CN" sz="2400" baseline="-250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2</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OH)]</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通过酯化反应生成的酯</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称为甘油三酯</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属于酯类化合物。</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(2)</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组成元素</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:C</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H</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O</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2.</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油脂的结构</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 </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3782060" y="3615690"/>
            <a:ext cx="4102100" cy="2490470"/>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custDataLst>
              <p:tags r:id="rId1"/>
            </p:custDataLst>
          </p:nvPr>
        </p:nvSpPr>
        <p:spPr>
          <a:xfrm>
            <a:off x="792805" y="427943"/>
            <a:ext cx="10500980" cy="5411517"/>
          </a:xfrm>
          <a:prstGeom prst="rect">
            <a:avLst/>
          </a:prstGeom>
          <a:noFill/>
        </p:spPr>
        <p:txBody>
          <a:bodyPr wrap="square" rtlCol="0">
            <a:noAutofit/>
          </a:bodyPr>
          <a:p>
            <a:pPr algn="just" fontAlgn="auto">
              <a:lnSpc>
                <a:spcPct val="130000"/>
              </a:lnSpc>
              <a:spcBef>
                <a:spcPts val="0"/>
              </a:spcBef>
              <a:spcAft>
                <a:spcPts val="0"/>
              </a:spcAft>
              <a:buClrTx/>
              <a:buSzTx/>
              <a:buFontTx/>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2.</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键的类型</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多个碳原子之间可以结合成碳链</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也可以结合成碳环</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且可带支链</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buClrTx/>
              <a:buSzTx/>
              <a:buFontTx/>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（三）</a:t>
            </a:r>
            <a:r>
              <a:rPr lang="zh-CN" altLang="en-US" sz="2800" b="1">
                <a:latin typeface="宋体" panose="02010600030101010101" pitchFamily="2" charset="-122"/>
                <a:ea typeface="宋体" panose="02010600030101010101" pitchFamily="2" charset="-122"/>
                <a:cs typeface="宋体" panose="02010600030101010101" pitchFamily="2" charset="-122"/>
              </a:rPr>
              <a:t>碳原子个数</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有机物分子可能只含有一个或几个碳原子，</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也可能含有成千上万个碳原子。</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2"/>
          <a:stretch>
            <a:fillRect/>
          </a:stretch>
        </p:blipFill>
        <p:spPr>
          <a:xfrm>
            <a:off x="1965960" y="1569085"/>
            <a:ext cx="2569845" cy="2621280"/>
          </a:xfrm>
          <a:prstGeom prst="rect">
            <a:avLst/>
          </a:prstGeom>
        </p:spPr>
      </p:pic>
      <p:pic>
        <p:nvPicPr>
          <p:cNvPr id="5" name="图片 4"/>
          <p:cNvPicPr>
            <a:picLocks noChangeAspect="1"/>
          </p:cNvPicPr>
          <p:nvPr/>
        </p:nvPicPr>
        <p:blipFill>
          <a:blip r:embed="rId3"/>
          <a:stretch>
            <a:fillRect/>
          </a:stretch>
        </p:blipFill>
        <p:spPr>
          <a:xfrm>
            <a:off x="6207760" y="1569085"/>
            <a:ext cx="1454785" cy="2566670"/>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401320"/>
            <a:ext cx="10518140" cy="5916295"/>
          </a:xfrm>
          <a:prstGeom prst="rect">
            <a:avLst/>
          </a:prstGeom>
          <a:noFill/>
        </p:spPr>
        <p:txBody>
          <a:bodyPr wrap="square" rtlCol="0">
            <a:noAutofit/>
          </a:bodyPr>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    3</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分类</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根据状态</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室温下</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可将油脂分为两类</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2400">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(1)</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植物油脂通常呈液态</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称为油</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含较多不饱和脂肪酸成分的甘油酯。</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(2)</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动物油脂通常呈固态</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称为脂肪</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含较多饱和脂肪酸成分的甘油酯。</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4.</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常见高级脂肪酸</a:t>
            </a: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5.</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油脂的存在</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酸</a:t>
            </a: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我们日常食用的牛油、羊油等动物脂肪</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还有花生油、芝麻油、豆油等植物油</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都是油脂。油脂主要存在于动物的脂肪和某些植物的种子、果实中。</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 </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784860" y="3014345"/>
            <a:ext cx="10148570" cy="1421765"/>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95325" y="490855"/>
            <a:ext cx="10727690" cy="5826760"/>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（二）油脂的性质</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1</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物理性质</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油脂的密度比水的小</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黏度比较大</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油脂难溶于水</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易溶于有机溶剂。油的熔点较低</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脂肪的熔点较高。</a:t>
            </a: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2</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化学性质</a:t>
            </a: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油脂的水解</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以</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硬脂酸甘油酯</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为例。</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①</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酸性或酶的作用下水解</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油脂在人体中</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在酶的作用下</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水解</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生成高级脂肪酸和甘油</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被肠壁吸收</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作为人体的营养物质。</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 </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102360" y="4605655"/>
            <a:ext cx="6623050" cy="1267460"/>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1012190"/>
            <a:ext cx="10648950" cy="5305425"/>
          </a:xfrm>
          <a:prstGeom prst="rect">
            <a:avLst/>
          </a:prstGeom>
          <a:noFill/>
        </p:spPr>
        <p:txBody>
          <a:bodyPr wrap="square" rtlCol="0">
            <a:noAutofit/>
          </a:bodyPr>
          <a:p>
            <a:pPr algn="just">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②</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碱性水解</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皂化反应</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油脂在碱性</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(NaOH)</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条件下发生水解反应</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生成的高级脂肪酸的钠盐是肥皂的主要成分。所以将油脂在碱性条件下的水解反应称为皂化反应。</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油脂的氢化反应</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植物油分子中存在</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能与氢气发生加成反应</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将液态油脂转化为半固态油脂。</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 </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2786380" y="2454275"/>
            <a:ext cx="6515100" cy="1295400"/>
          </a:xfrm>
          <a:prstGeom prst="rect">
            <a:avLst/>
          </a:prstGeom>
        </p:spPr>
      </p:pic>
      <p:pic>
        <p:nvPicPr>
          <p:cNvPr id="4" name="图片 3"/>
          <p:cNvPicPr>
            <a:picLocks noChangeAspect="1"/>
          </p:cNvPicPr>
          <p:nvPr/>
        </p:nvPicPr>
        <p:blipFill>
          <a:blip r:embed="rId2"/>
          <a:stretch>
            <a:fillRect/>
          </a:stretch>
        </p:blipFill>
        <p:spPr>
          <a:xfrm>
            <a:off x="6844030" y="3804920"/>
            <a:ext cx="838200" cy="752475"/>
          </a:xfrm>
          <a:prstGeom prst="rect">
            <a:avLst/>
          </a:prstGeom>
        </p:spPr>
      </p:pic>
      <p:pic>
        <p:nvPicPr>
          <p:cNvPr id="5" name="图片 4"/>
          <p:cNvPicPr>
            <a:picLocks noChangeAspect="1"/>
          </p:cNvPicPr>
          <p:nvPr/>
        </p:nvPicPr>
        <p:blipFill>
          <a:blip r:embed="rId3"/>
          <a:stretch>
            <a:fillRect/>
          </a:stretch>
        </p:blipFill>
        <p:spPr>
          <a:xfrm>
            <a:off x="3472180" y="5107940"/>
            <a:ext cx="5248275" cy="1209675"/>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803253" y="43234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410373" y="568330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659765" y="942975"/>
            <a:ext cx="10972165" cy="521970"/>
          </a:xfrm>
          <a:prstGeom prst="rect">
            <a:avLst/>
          </a:prstGeom>
          <a:noFill/>
        </p:spPr>
        <p:txBody>
          <a:bodyPr wrap="square" rtlCol="0">
            <a:spAutoFit/>
          </a:bodyPr>
          <a:p>
            <a:pPr algn="ctr"/>
            <a:r>
              <a:rPr lang="en-US" altLang="zh-CN" sz="2800">
                <a:latin typeface="黑体" panose="02010609060101010101" charset="-122"/>
                <a:ea typeface="黑体" panose="02010609060101010101" charset="-122"/>
                <a:cs typeface="黑体" panose="02010609060101010101" charset="-122"/>
              </a:rPr>
              <a:t>2026 </a:t>
            </a:r>
            <a:r>
              <a:rPr lang="zh-CN" altLang="en-US" sz="2800">
                <a:latin typeface="黑体" panose="02010609060101010101" charset="-122"/>
                <a:ea typeface="黑体" panose="02010609060101010101" charset="-122"/>
                <a:cs typeface="黑体" panose="02010609060101010101" charset="-122"/>
              </a:rPr>
              <a:t>学考金典</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广西普通高中学业水平考试训练指导</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化学</a:t>
            </a:r>
            <a:r>
              <a:rPr lang="zh-CN" altLang="en-US" sz="2800">
                <a:latin typeface="黑体" panose="02010609060101010101" charset="-122"/>
                <a:ea typeface="黑体" panose="02010609060101010101" charset="-122"/>
                <a:cs typeface="黑体" panose="02010609060101010101" charset="-122"/>
              </a:rPr>
              <a:t>课件</a:t>
            </a:r>
            <a:endParaRPr lang="zh-CN" altLang="en-US" sz="2800">
              <a:latin typeface="黑体" panose="02010609060101010101" charset="-122"/>
              <a:ea typeface="黑体" panose="02010609060101010101" charset="-122"/>
              <a:cs typeface="黑体" panose="02010609060101010101" charset="-122"/>
            </a:endParaRPr>
          </a:p>
        </p:txBody>
      </p:sp>
      <p:pic>
        <p:nvPicPr>
          <p:cNvPr id="30" name="图片 29" descr="阴影"/>
          <p:cNvPicPr>
            <a:picLocks noChangeAspect="1"/>
          </p:cNvPicPr>
          <p:nvPr/>
        </p:nvPicPr>
        <p:blipFill>
          <a:blip r:embed="rId1"/>
          <a:stretch>
            <a:fillRect/>
          </a:stretch>
        </p:blipFill>
        <p:spPr>
          <a:xfrm>
            <a:off x="2466340" y="2287270"/>
            <a:ext cx="7280910" cy="3395980"/>
          </a:xfrm>
          <a:prstGeom prst="rect">
            <a:avLst/>
          </a:prstGeom>
        </p:spPr>
      </p:pic>
      <p:sp>
        <p:nvSpPr>
          <p:cNvPr id="9" name="矩形 8"/>
          <p:cNvSpPr/>
          <p:nvPr/>
        </p:nvSpPr>
        <p:spPr>
          <a:xfrm>
            <a:off x="3045460" y="2883535"/>
            <a:ext cx="6190615" cy="1568450"/>
          </a:xfrm>
          <a:prstGeom prst="rect">
            <a:avLst/>
          </a:prstGeom>
        </p:spPr>
        <p:txBody>
          <a:bodyPr wrap="square">
            <a:spAutoFit/>
          </a:bodyPr>
          <a:lstStyle/>
          <a:p>
            <a:pPr algn="dist"/>
            <a:r>
              <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本课结束</a:t>
            </a:r>
            <a:endPar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 name="矩形 5"/>
          <p:cNvSpPr/>
          <p:nvPr/>
        </p:nvSpPr>
        <p:spPr>
          <a:xfrm>
            <a:off x="1484630" y="1183005"/>
            <a:ext cx="9378950" cy="4817745"/>
          </a:xfrm>
          <a:custGeom>
            <a:avLst/>
            <a:gdLst>
              <a:gd name="connsiteX0" fmla="*/ 0 w 11753845"/>
              <a:gd name="connsiteY0" fmla="*/ 0 h 6381750"/>
              <a:gd name="connsiteX1" fmla="*/ 11753845 w 11753845"/>
              <a:gd name="connsiteY1" fmla="*/ 0 h 6381750"/>
              <a:gd name="connsiteX2" fmla="*/ 11753845 w 11753845"/>
              <a:gd name="connsiteY2" fmla="*/ 6381750 h 6381750"/>
              <a:gd name="connsiteX3" fmla="*/ 0 w 11753845"/>
              <a:gd name="connsiteY3" fmla="*/ 6381750 h 6381750"/>
              <a:gd name="connsiteX4" fmla="*/ 0 w 11753845"/>
              <a:gd name="connsiteY4" fmla="*/ 0 h 638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53845" h="6381750" fill="none" extrusionOk="0">
                <a:moveTo>
                  <a:pt x="0" y="0"/>
                </a:moveTo>
                <a:cubicBezTo>
                  <a:pt x="3183110" y="-104054"/>
                  <a:pt x="8258642" y="-119396"/>
                  <a:pt x="11753845" y="0"/>
                </a:cubicBezTo>
                <a:cubicBezTo>
                  <a:pt x="11725960" y="2662940"/>
                  <a:pt x="11587146" y="3497919"/>
                  <a:pt x="11753845" y="6381750"/>
                </a:cubicBezTo>
                <a:cubicBezTo>
                  <a:pt x="10179394" y="6524103"/>
                  <a:pt x="5192149" y="6412549"/>
                  <a:pt x="0" y="6381750"/>
                </a:cubicBezTo>
                <a:cubicBezTo>
                  <a:pt x="-79383" y="4311867"/>
                  <a:pt x="134796" y="2744656"/>
                  <a:pt x="0" y="0"/>
                </a:cubicBezTo>
                <a:close/>
              </a:path>
              <a:path w="11753845" h="6381750" stroke="0" extrusionOk="0">
                <a:moveTo>
                  <a:pt x="0" y="0"/>
                </a:moveTo>
                <a:cubicBezTo>
                  <a:pt x="2957728" y="132734"/>
                  <a:pt x="7515203" y="-84803"/>
                  <a:pt x="11753845" y="0"/>
                </a:cubicBezTo>
                <a:cubicBezTo>
                  <a:pt x="11585469" y="1605334"/>
                  <a:pt x="11788918" y="5258562"/>
                  <a:pt x="11753845" y="6381750"/>
                </a:cubicBezTo>
                <a:cubicBezTo>
                  <a:pt x="10174487" y="6442052"/>
                  <a:pt x="2921945" y="6236068"/>
                  <a:pt x="0" y="6381750"/>
                </a:cubicBezTo>
                <a:cubicBezTo>
                  <a:pt x="-80667" y="3260684"/>
                  <a:pt x="-56701" y="3069181"/>
                  <a:pt x="0" y="0"/>
                </a:cubicBezTo>
                <a:close/>
              </a:path>
            </a:pathLst>
          </a:custGeom>
          <a:solidFill>
            <a:srgbClr val="F4C57A"/>
          </a:solidFill>
          <a:ln w="28575">
            <a:solidFill>
              <a:srgbClr val="8878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4C57A"/>
              </a:solidFill>
            </a:endParaRPr>
          </a:p>
        </p:txBody>
      </p:sp>
      <p:sp>
        <p:nvSpPr>
          <p:cNvPr id="3" name="文本框 2"/>
          <p:cNvSpPr txBox="1"/>
          <p:nvPr/>
        </p:nvSpPr>
        <p:spPr>
          <a:xfrm>
            <a:off x="5048250" y="1583055"/>
            <a:ext cx="2126615" cy="645160"/>
          </a:xfrm>
          <a:prstGeom prst="rect">
            <a:avLst/>
          </a:prstGeom>
          <a:noFill/>
        </p:spPr>
        <p:txBody>
          <a:bodyPr wrap="square" rtlCol="0">
            <a:spAutoFit/>
          </a:bodyPr>
          <a:p>
            <a:pPr algn="l"/>
            <a:r>
              <a:rPr lang="zh-CN" altLang="en-US" sz="3600" b="1">
                <a:sym typeface="+mn-ea"/>
              </a:rPr>
              <a:t>版权声明</a:t>
            </a:r>
            <a:endParaRPr lang="zh-CN" altLang="en-US" sz="3600" b="1">
              <a:solidFill>
                <a:srgbClr val="0091DC"/>
              </a:solidFill>
              <a:sym typeface="+mn-ea"/>
            </a:endParaRPr>
          </a:p>
        </p:txBody>
      </p:sp>
      <p:pic>
        <p:nvPicPr>
          <p:cNvPr id="36" name="图片 35"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r="37631" b="54817"/>
          <a:stretch>
            <a:fillRect/>
          </a:stretch>
        </p:blipFill>
        <p:spPr>
          <a:xfrm rot="20311036">
            <a:off x="708660" y="118110"/>
            <a:ext cx="2614295" cy="2038350"/>
          </a:xfrm>
          <a:custGeom>
            <a:avLst/>
            <a:gdLst>
              <a:gd name="connsiteX0" fmla="*/ 197951 w 2213875"/>
              <a:gd name="connsiteY0" fmla="*/ 0 h 1603841"/>
              <a:gd name="connsiteX1" fmla="*/ 2213875 w 2213875"/>
              <a:gd name="connsiteY1" fmla="*/ 352860 h 1603841"/>
              <a:gd name="connsiteX2" fmla="*/ 1994909 w 2213875"/>
              <a:gd name="connsiteY2" fmla="*/ 1603841 h 1603841"/>
              <a:gd name="connsiteX3" fmla="*/ 0 w 2213875"/>
              <a:gd name="connsiteY3" fmla="*/ 1254660 h 1603841"/>
              <a:gd name="connsiteX4" fmla="*/ 0 w 2213875"/>
              <a:gd name="connsiteY4" fmla="*/ 0 h 160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3875" h="1603841">
                <a:moveTo>
                  <a:pt x="197951" y="0"/>
                </a:moveTo>
                <a:lnTo>
                  <a:pt x="2213875" y="352860"/>
                </a:lnTo>
                <a:lnTo>
                  <a:pt x="1994909" y="1603841"/>
                </a:lnTo>
                <a:lnTo>
                  <a:pt x="0" y="1254660"/>
                </a:lnTo>
                <a:lnTo>
                  <a:pt x="0" y="0"/>
                </a:lnTo>
                <a:close/>
              </a:path>
            </a:pathLst>
          </a:custGeom>
        </p:spPr>
      </p:pic>
      <p:pic>
        <p:nvPicPr>
          <p:cNvPr id="38" name="图片 37"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l="22218" t="45795"/>
          <a:stretch>
            <a:fillRect/>
          </a:stretch>
        </p:blipFill>
        <p:spPr>
          <a:xfrm rot="273568">
            <a:off x="8487158" y="4904369"/>
            <a:ext cx="3161167" cy="2202946"/>
          </a:xfrm>
          <a:custGeom>
            <a:avLst/>
            <a:gdLst>
              <a:gd name="connsiteX0" fmla="*/ 0 w 2761006"/>
              <a:gd name="connsiteY0" fmla="*/ 467642 h 1924083"/>
              <a:gd name="connsiteX1" fmla="*/ 2761006 w 2761006"/>
              <a:gd name="connsiteY1" fmla="*/ 0 h 1924083"/>
              <a:gd name="connsiteX2" fmla="*/ 2761006 w 2761006"/>
              <a:gd name="connsiteY2" fmla="*/ 1700275 h 1924083"/>
              <a:gd name="connsiteX3" fmla="*/ 1439627 w 2761006"/>
              <a:gd name="connsiteY3" fmla="*/ 1924083 h 1924083"/>
              <a:gd name="connsiteX4" fmla="*/ 246683 w 2761006"/>
              <a:gd name="connsiteY4" fmla="*/ 1924083 h 192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1006" h="1924083">
                <a:moveTo>
                  <a:pt x="0" y="467642"/>
                </a:moveTo>
                <a:lnTo>
                  <a:pt x="2761006" y="0"/>
                </a:lnTo>
                <a:lnTo>
                  <a:pt x="2761006" y="1700275"/>
                </a:lnTo>
                <a:lnTo>
                  <a:pt x="1439627" y="1924083"/>
                </a:lnTo>
                <a:lnTo>
                  <a:pt x="246683" y="1924083"/>
                </a:lnTo>
                <a:close/>
              </a:path>
            </a:pathLst>
          </a:custGeom>
        </p:spPr>
      </p:pic>
      <p:sp>
        <p:nvSpPr>
          <p:cNvPr id="41" name="文本框 40"/>
          <p:cNvSpPr txBox="1"/>
          <p:nvPr/>
        </p:nvSpPr>
        <p:spPr>
          <a:xfrm>
            <a:off x="1834515" y="2503170"/>
            <a:ext cx="8552815" cy="2993390"/>
          </a:xfrm>
          <a:prstGeom prst="rect">
            <a:avLst/>
          </a:prstGeom>
          <a:noFill/>
        </p:spPr>
        <p:txBody>
          <a:bodyPr wrap="square" rtlCol="0">
            <a:noAutofit/>
          </a:bodyPr>
          <a:p>
            <a:pPr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本课件仅限于教师教学使用，课件的所有权和著作权归广西接班人教育科技有限公司所有。</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0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任何单位或者个人未</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经书面许可，不得出于商业性目的复制、转载、摘编、改编或以其他方式使用产品封面设计、版式设计、内文内容、商业标识等。任何人不得以非法形式销售或者传播，违者必究。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645160" y="680720"/>
            <a:ext cx="10890250" cy="583565"/>
          </a:xfrm>
          <a:prstGeom prst="rect">
            <a:avLst/>
          </a:prstGeom>
          <a:noFill/>
        </p:spPr>
        <p:txBody>
          <a:bodyPr wrap="square" rtlCol="0">
            <a:spAutoFit/>
          </a:bodyPr>
          <a:lstStyle/>
          <a:p>
            <a:pPr algn="just"/>
            <a:r>
              <a:rPr lang="en-US" altLang="zh-CN" sz="3200" b="1" dirty="0">
                <a:solidFill>
                  <a:srgbClr val="E81818"/>
                </a:solidFill>
                <a:latin typeface="黑体" panose="02010609060101010101" charset="-122"/>
                <a:ea typeface="黑体" panose="02010609060101010101" charset="-122"/>
                <a:cs typeface="黑体" panose="02010609060101010101" charset="-122"/>
                <a:sym typeface="+mn-ea"/>
              </a:rPr>
              <a:t>    </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mn-ea"/>
              </a:rPr>
              <a:t>二、</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微软雅黑" panose="020B0503020204020204" charset="-122"/>
              </a:rPr>
              <a:t>烷烃的结构和性质</a:t>
            </a:r>
            <a:endParaRPr lang="zh-CN" altLang="en-US" sz="3200" b="1" dirty="0">
              <a:solidFill>
                <a:srgbClr val="E81818"/>
              </a:solidFill>
              <a:latin typeface="黑体" panose="02010609060101010101" charset="-122"/>
              <a:ea typeface="黑体" panose="02010609060101010101" charset="-122"/>
              <a:cs typeface="黑体" panose="02010609060101010101"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1264920"/>
            <a:ext cx="10733405" cy="5497830"/>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（一）烷烃的概念</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有机化合物中只含有碳和氢两种元素称为烃。分子中的碳原子之间都以单键结合，碳原子的剩余价键均与氢原子结合，使碳原子的化合价都达到</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饱和</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，称为饱和烃，</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又称烷烃。</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fontAlgn="auto">
              <a:lnSpc>
                <a:spcPct val="130000"/>
              </a:lnSpc>
              <a:spcBef>
                <a:spcPts val="0"/>
              </a:spcBef>
              <a:spcAft>
                <a:spcPts val="0"/>
              </a:spcAft>
              <a:buClrTx/>
              <a:buSzTx/>
              <a:buFontTx/>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（二）烷烃的分子结构特点</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 1.碳碳单键(C—C)</a:t>
            </a:r>
            <a:endPar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烷烃碳原子之间的化学键都是单键。</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2.</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呈链状</a:t>
            </a: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直链或带支链</a:t>
            </a: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a:t>
            </a:r>
            <a:endPar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多个碳原子相互连接成链状，而不是封闭式环状结构。</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bldLst>
      <p:bldP spid="31"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custDataLst>
              <p:tags r:id="rId1"/>
            </p:custDataLst>
          </p:nvPr>
        </p:nvSpPr>
        <p:spPr>
          <a:xfrm>
            <a:off x="644525" y="998855"/>
            <a:ext cx="10890250" cy="5412105"/>
          </a:xfrm>
          <a:prstGeom prst="rect">
            <a:avLst/>
          </a:prstGeom>
          <a:noFill/>
        </p:spPr>
        <p:txBody>
          <a:bodyPr wrap="square" rtlCol="0">
            <a:noAutofit/>
          </a:bodyPr>
          <a:p>
            <a:pPr indent="528955" algn="just" fontAlgn="auto">
              <a:lnSpc>
                <a:spcPct val="130000"/>
              </a:lnSpc>
              <a:spcBef>
                <a:spcPts val="0"/>
              </a:spcBef>
              <a:spcAft>
                <a:spcPts val="0"/>
              </a:spcAft>
              <a:buClrTx/>
              <a:buSzTx/>
              <a:buFontTx/>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3.“</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饱和</a:t>
            </a: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每个碳原子形成</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4</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个共价键</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碳原子剩余价键全部跟氢原子结合。</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4.</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烷烃的空间结构</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碳原子</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大于等于</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3</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时</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不在一条直线上</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直链烷烃中的碳原子空间构型是折线形或锯齿状。</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pull/>
  </p:transition>
  <p:timing>
    <p:tnLst>
      <p:par>
        <p:cTn id="1" dur="indefinite" restart="never" nodeType="tmRoot"/>
      </p:par>
    </p:tnLst>
    <p:bldLst>
      <p:bldP spid="31"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45795" y="680720"/>
            <a:ext cx="10876280" cy="5454650"/>
          </a:xfrm>
          <a:prstGeom prst="rect">
            <a:avLst/>
          </a:prstGeom>
          <a:noFill/>
        </p:spPr>
        <p:txBody>
          <a:bodyPr wrap="square" rtlCol="0">
            <a:noAutofit/>
          </a:bodyPr>
          <a:p>
            <a:pPr algn="just"/>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（三）</a:t>
            </a:r>
            <a:r>
              <a:rPr lang="zh-CN" altLang="en-US" sz="2800" b="1" dirty="0">
                <a:solidFill>
                  <a:schemeClr val="tx1"/>
                </a:solidFill>
                <a:latin typeface="宋体" panose="02010600030101010101" pitchFamily="2" charset="-122"/>
                <a:ea typeface="宋体" panose="02010600030101010101" pitchFamily="2" charset="-122"/>
                <a:cs typeface="黑体" panose="02010609060101010101" charset="-122"/>
                <a:sym typeface="微软雅黑" panose="020B0503020204020204" charset="-122"/>
              </a:rPr>
              <a:t>烷烃的通式</a:t>
            </a:r>
            <a:endParaRPr lang="zh-CN" altLang="en-US" sz="2800" b="1" dirty="0">
              <a:solidFill>
                <a:schemeClr val="tx1"/>
              </a:solidFill>
              <a:latin typeface="宋体" panose="02010600030101010101" pitchFamily="2" charset="-122"/>
              <a:ea typeface="宋体" panose="02010600030101010101" pitchFamily="2" charset="-122"/>
              <a:cs typeface="黑体" panose="02010609060101010101" charset="-122"/>
              <a:sym typeface="微软雅黑" panose="020B0503020204020204" charset="-122"/>
            </a:endParaRPr>
          </a:p>
          <a:p>
            <a:pPr indent="528955" algn="just" fontAlgn="auto">
              <a:lnSpc>
                <a:spcPct val="130000"/>
              </a:lnSpc>
              <a:spcBef>
                <a:spcPts val="0"/>
              </a:spcBef>
              <a:spcAft>
                <a:spcPts val="0"/>
              </a:spcAft>
              <a:buClrTx/>
              <a:buSzTx/>
              <a:buFontTx/>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链状烷烃中的碳原子数为</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n,</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氢原子数就是</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2n+2,</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分子通式可表示为</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C</a:t>
            </a:r>
            <a:r>
              <a:rPr lang="en-US" altLang="zh-CN" sz="2800" baseline="-25000">
                <a:uFillTx/>
                <a:latin typeface="宋体" panose="02010600030101010101" pitchFamily="2" charset="-122"/>
                <a:ea typeface="宋体" panose="02010600030101010101" pitchFamily="2" charset="-122"/>
                <a:cs typeface="宋体" panose="02010600030101010101" pitchFamily="2" charset="-122"/>
                <a:sym typeface="+mn-ea"/>
              </a:rPr>
              <a:t>n</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H</a:t>
            </a:r>
            <a:r>
              <a:rPr lang="en-US" altLang="zh-CN" sz="2800" baseline="-25000">
                <a:uFillTx/>
                <a:latin typeface="宋体" panose="02010600030101010101" pitchFamily="2" charset="-122"/>
                <a:ea typeface="宋体" panose="02010600030101010101" pitchFamily="2" charset="-122"/>
                <a:cs typeface="宋体" panose="02010600030101010101" pitchFamily="2" charset="-122"/>
                <a:sym typeface="+mn-ea"/>
              </a:rPr>
              <a:t>2n+2</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2800">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（四）</a:t>
            </a:r>
            <a:r>
              <a:rPr lang="zh-CN" altLang="en-US" sz="2800" b="1" dirty="0">
                <a:latin typeface="宋体" panose="02010600030101010101" pitchFamily="2" charset="-122"/>
                <a:ea typeface="宋体" panose="02010600030101010101" pitchFamily="2" charset="-122"/>
                <a:cs typeface="黑体" panose="02010609060101010101" charset="-122"/>
                <a:sym typeface="微软雅黑" panose="020B0503020204020204" charset="-122"/>
              </a:rPr>
              <a:t>烷烃的物理性质</a:t>
            </a:r>
            <a:endPar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1.</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状态</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一般情况下</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,1</a:t>
            </a:r>
            <a:r>
              <a:rPr lang="en-US" altLang="zh-CN" sz="2800">
                <a:latin typeface="微软雅黑" panose="020B0503020204020204" charset="-122"/>
                <a:ea typeface="微软雅黑" panose="020B0503020204020204"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4</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个碳原子烷烃为气态</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,5</a:t>
            </a:r>
            <a:r>
              <a:rPr lang="en-US" altLang="zh-CN" sz="2800">
                <a:latin typeface="微软雅黑" panose="020B0503020204020204" charset="-122"/>
                <a:ea typeface="微软雅黑" panose="020B0503020204020204"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16</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个碳原子为液态</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,16</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个碳原子</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以上为固态。</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2.</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溶解性</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烷烃不溶于水</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易溶于有机溶剂。</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endParaRPr lang="en-US" altLang="zh-CN" sz="2800">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endParaRPr lang="zh-CN" altLang="en-US" sz="2800" b="1" dirty="0">
              <a:solidFill>
                <a:schemeClr val="tx1"/>
              </a:solidFill>
              <a:latin typeface="宋体" panose="02010600030101010101" pitchFamily="2" charset="-122"/>
              <a:ea typeface="宋体" panose="02010600030101010101" pitchFamily="2" charset="-122"/>
              <a:cs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custDataLst>
              <p:tags r:id="rId1"/>
            </p:custDataLst>
          </p:nvPr>
        </p:nvSpPr>
        <p:spPr>
          <a:xfrm>
            <a:off x="845185" y="713740"/>
            <a:ext cx="10500995" cy="3764915"/>
          </a:xfrm>
          <a:prstGeom prst="rect">
            <a:avLst/>
          </a:prstGeom>
          <a:noFill/>
        </p:spPr>
        <p:txBody>
          <a:bodyPr wrap="square" rtlCol="0">
            <a:noAutofit/>
          </a:bodyPr>
          <a:p>
            <a:pPr indent="528955" algn="just" fontAlgn="auto">
              <a:lnSpc>
                <a:spcPct val="130000"/>
              </a:lnSpc>
              <a:spcBef>
                <a:spcPts val="0"/>
              </a:spcBef>
              <a:spcAft>
                <a:spcPts val="0"/>
              </a:spcAft>
              <a:buClrTx/>
              <a:buSzTx/>
              <a:buFontTx/>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3.</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熔，沸点</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随着烷烃分子中碳原子数增加</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相对分子质量增大</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范德华力逐渐增大</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烷烃分子的熔、沸点逐渐升高</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分子式相同的烷烃</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支链越多</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熔、沸点越低。</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4.</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密度</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随着碳原子数的递增</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密度逐渐增加；烷烃的密度都小于水的密度。</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DIAGRAM_VIRTUALLY_FRAME" val="{&quot;height&quot;:458.94999999999965,&quot;left&quot;:61.8,&quot;top&quot;:45.85,&quot;width&quot;:828.2}"/>
</p:tagLst>
</file>

<file path=ppt/tags/tag64.xml><?xml version="1.0" encoding="utf-8"?>
<p:tagLst xmlns:p="http://schemas.openxmlformats.org/presentationml/2006/main">
  <p:tag name="KSO_WM_DIAGRAM_VIRTUALLY_FRAME" val="{&quot;height&quot;:458.94999999999965,&quot;left&quot;:61.8,&quot;top&quot;:45.85,&quot;width&quot;:828.2}"/>
</p:tagLst>
</file>

<file path=ppt/tags/tag65.xml><?xml version="1.0" encoding="utf-8"?>
<p:tagLst xmlns:p="http://schemas.openxmlformats.org/presentationml/2006/main">
  <p:tag name="KSO_WM_DIAGRAM_VIRTUALLY_FRAME" val="{&quot;height&quot;:458.94999999999965,&quot;left&quot;:61.8,&quot;top&quot;:45.85,&quot;width&quot;:828.2}"/>
</p:tagLst>
</file>

<file path=ppt/tags/tag66.xml><?xml version="1.0" encoding="utf-8"?>
<p:tagLst xmlns:p="http://schemas.openxmlformats.org/presentationml/2006/main">
  <p:tag name="KSO_WM_DIAGRAM_VIRTUALLY_FRAME" val="{&quot;height&quot;:458.94999999999965,&quot;left&quot;:61.8,&quot;top&quot;:45.85,&quot;width&quot;:828.2}"/>
</p:tagLst>
</file>

<file path=ppt/tags/tag67.xml><?xml version="1.0" encoding="utf-8"?>
<p:tagLst xmlns:p="http://schemas.openxmlformats.org/presentationml/2006/main">
  <p:tag name="KSO_WM_DIAGRAM_VIRTUALLY_FRAME" val="{&quot;height&quot;:458.94999999999965,&quot;left&quot;:61.8,&quot;top&quot;:45.85,&quot;width&quot;:828.2}"/>
</p:tagLst>
</file>

<file path=ppt/tags/tag68.xml><?xml version="1.0" encoding="utf-8"?>
<p:tagLst xmlns:p="http://schemas.openxmlformats.org/presentationml/2006/main">
  <p:tag name="KSO_WM_DIAGRAM_VIRTUALLY_FRAME" val="{&quot;height&quot;:458.94999999999965,&quot;left&quot;:61.8,&quot;top&quot;:45.85,&quot;width&quot;:828.2}"/>
</p:tagLst>
</file>

<file path=ppt/tags/tag69.xml><?xml version="1.0" encoding="utf-8"?>
<p:tagLst xmlns:p="http://schemas.openxmlformats.org/presentationml/2006/main">
  <p:tag name="KSO_WM_DIAGRAM_VIRTUALLY_FRAME" val="{&quot;height&quot;:458.94999999999965,&quot;left&quot;:61.8,&quot;top&quot;:45.85,&quot;width&quot;:828.2}"/>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7676</Words>
  <Application>WPS 演示</Application>
  <PresentationFormat>宽屏</PresentationFormat>
  <Paragraphs>480</Paragraphs>
  <Slides>54</Slides>
  <Notes>4</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30</vt:i4>
      </vt:variant>
      <vt:variant>
        <vt:lpstr>幻灯片标题</vt:lpstr>
      </vt:variant>
      <vt:variant>
        <vt:i4>54</vt:i4>
      </vt:variant>
    </vt:vector>
  </HeadingPairs>
  <TitlesOfParts>
    <vt:vector size="94" baseType="lpstr">
      <vt:lpstr>Arial</vt:lpstr>
      <vt:lpstr>宋体</vt:lpstr>
      <vt:lpstr>Wingdings</vt:lpstr>
      <vt:lpstr>Wingdings</vt:lpstr>
      <vt:lpstr>微软雅黑</vt:lpstr>
      <vt:lpstr>方正粗黑宋简体</vt:lpstr>
      <vt:lpstr>黑体</vt:lpstr>
      <vt:lpstr>Arial Unicode MS</vt:lpstr>
      <vt:lpstr>Calibri</vt:lpstr>
      <vt:lpstr>WPS</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WPS_1758008074</cp:lastModifiedBy>
  <cp:revision>160</cp:revision>
  <dcterms:created xsi:type="dcterms:W3CDTF">2019-06-19T02:08:00Z</dcterms:created>
  <dcterms:modified xsi:type="dcterms:W3CDTF">2026-03-18T02:28:40Z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2052-12.1.0.25225</vt:lpwstr>
  </property>
  <property fmtid="{D5CDD505-2E9C-101B-9397-08002B2CF9AE}" pid="3" name="ICV">
    <vt:lpwstr>D606759BD0884EFEAE185438938238B7_11</vt:lpwstr>
  </property>
</Properties>
</file>